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ppt/diagrams/colors1.xml" ContentType="application/vnd.openxmlformats-officedocument.drawingml.diagramColors+xml"/>
  <Override PartName="/ppt/slides/slide30.xml" ContentType="application/vnd.openxmlformats-officedocument.presentationml.slide+xml"/>
  <Override PartName="/docProps/app.xml" ContentType="application/vnd.openxmlformats-officedocument.extended-properties+xml"/>
  <Override PartName="/ppt/diagrams/layout1.xml" ContentType="application/vnd.openxmlformats-officedocument.drawingml.diagramLayout+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diagrams/data1.xml" ContentType="application/vnd.openxmlformats-officedocument.drawingml.diagramData+xml"/>
  <Override PartName="/ppt/slides/slide2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diagrams/quickStyle1.xml" ContentType="application/vnd.openxmlformats-officedocument.drawingml.diagramStyl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diagrams/drawing1.xml" ContentType="application/vnd.ms-office.drawingml.diagramDrawing+xml"/>
  <Override PartName="/ppt/slides/slide24.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sldIdLst>
    <p:sldId id="256" r:id="rId2"/>
    <p:sldId id="261" r:id="rId3"/>
    <p:sldId id="257" r:id="rId4"/>
    <p:sldId id="258" r:id="rId5"/>
    <p:sldId id="259"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92" d="100"/>
          <a:sy n="92" d="100"/>
        </p:scale>
        <p:origin x="-816"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printerSettings" Target="printerSettings/printerSettings1.bin"/><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tableStyles" Target="tableStyles.xml"/><Relationship Id="rId7" Type="http://schemas.openxmlformats.org/officeDocument/2006/relationships/slide" Target="slides/slide6.xml"/><Relationship Id="rId36" Type="http://schemas.openxmlformats.org/officeDocument/2006/relationships/presProps" Target="presProps.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theme" Target="theme/theme1.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BF29E7-9E7E-4E6F-9329-0E5B99288480}" type="doc">
      <dgm:prSet loTypeId="urn:microsoft.com/office/officeart/2005/8/layout/arrow2" loCatId="process" qsTypeId="urn:microsoft.com/office/officeart/2005/8/quickstyle/simple1" qsCatId="simple" csTypeId="urn:microsoft.com/office/officeart/2005/8/colors/accent6_4" csCatId="accent6" phldr="1"/>
      <dgm:spPr/>
    </dgm:pt>
    <dgm:pt modelId="{BEE43813-3828-4C30-B650-764E38FD7442}">
      <dgm:prSet phldrT="[Text]"/>
      <dgm:spPr/>
      <dgm:t>
        <a:bodyPr/>
        <a:lstStyle/>
        <a:p>
          <a:r>
            <a:rPr lang="en-US" dirty="0" smtClean="0"/>
            <a:t>Consensus,</a:t>
          </a:r>
        </a:p>
        <a:p>
          <a:r>
            <a:rPr lang="en-US" dirty="0" smtClean="0"/>
            <a:t>Oct. 1922-Jan. 1925</a:t>
          </a:r>
          <a:endParaRPr lang="en-US" dirty="0"/>
        </a:p>
      </dgm:t>
    </dgm:pt>
    <dgm:pt modelId="{2C32104D-8F81-440D-BCE7-9780C3D6E391}" type="parTrans" cxnId="{C795D42C-4F5B-46A7-97AF-FF8C7193CE0F}">
      <dgm:prSet/>
      <dgm:spPr/>
      <dgm:t>
        <a:bodyPr/>
        <a:lstStyle/>
        <a:p>
          <a:endParaRPr lang="en-US"/>
        </a:p>
      </dgm:t>
    </dgm:pt>
    <dgm:pt modelId="{3F2B5652-FB42-4A3E-99EF-6887D6D36DFC}" type="sibTrans" cxnId="{C795D42C-4F5B-46A7-97AF-FF8C7193CE0F}">
      <dgm:prSet/>
      <dgm:spPr/>
      <dgm:t>
        <a:bodyPr/>
        <a:lstStyle/>
        <a:p>
          <a:endParaRPr lang="en-US"/>
        </a:p>
      </dgm:t>
    </dgm:pt>
    <dgm:pt modelId="{073786C3-B1F8-4CBD-8FB9-49FD02424AA5}">
      <dgm:prSet phldrT="[Text]"/>
      <dgm:spPr/>
      <dgm:t>
        <a:bodyPr/>
        <a:lstStyle/>
        <a:p>
          <a:r>
            <a:rPr lang="en-US" dirty="0" smtClean="0"/>
            <a:t>Dictatorship,</a:t>
          </a:r>
        </a:p>
        <a:p>
          <a:r>
            <a:rPr lang="en-US" dirty="0" smtClean="0"/>
            <a:t>Jan. 1925-</a:t>
          </a:r>
        </a:p>
        <a:p>
          <a:r>
            <a:rPr lang="en-US" dirty="0" smtClean="0"/>
            <a:t>May 1928</a:t>
          </a:r>
          <a:endParaRPr lang="en-US" dirty="0"/>
        </a:p>
      </dgm:t>
    </dgm:pt>
    <dgm:pt modelId="{0764730C-78A6-4B82-B4E2-7EE374664EE3}" type="parTrans" cxnId="{EA1119BA-9C63-40A1-A7CD-92D2A86A2778}">
      <dgm:prSet/>
      <dgm:spPr/>
      <dgm:t>
        <a:bodyPr/>
        <a:lstStyle/>
        <a:p>
          <a:endParaRPr lang="en-US"/>
        </a:p>
      </dgm:t>
    </dgm:pt>
    <dgm:pt modelId="{E7221250-AE23-4E05-8E7C-9D2F62467014}" type="sibTrans" cxnId="{EA1119BA-9C63-40A1-A7CD-92D2A86A2778}">
      <dgm:prSet/>
      <dgm:spPr/>
      <dgm:t>
        <a:bodyPr/>
        <a:lstStyle/>
        <a:p>
          <a:endParaRPr lang="en-US"/>
        </a:p>
      </dgm:t>
    </dgm:pt>
    <dgm:pt modelId="{46F80C6C-740F-4D0D-A89E-3F92608C5B70}">
      <dgm:prSet phldrT="[Text]"/>
      <dgm:spPr/>
      <dgm:t>
        <a:bodyPr/>
        <a:lstStyle/>
        <a:p>
          <a:r>
            <a:rPr lang="en-US" dirty="0" smtClean="0"/>
            <a:t>Consensus,</a:t>
          </a:r>
        </a:p>
        <a:p>
          <a:r>
            <a:rPr lang="en-US" dirty="0" smtClean="0"/>
            <a:t>Feb. 1929-</a:t>
          </a:r>
        </a:p>
        <a:p>
          <a:r>
            <a:rPr lang="en-US" dirty="0" smtClean="0"/>
            <a:t>Oct. 1935</a:t>
          </a:r>
          <a:endParaRPr lang="en-US" dirty="0"/>
        </a:p>
      </dgm:t>
    </dgm:pt>
    <dgm:pt modelId="{644A0A33-1A1E-4F82-B208-AC9F694454F1}" type="parTrans" cxnId="{04C50F3A-2CD1-4818-BDA5-5EC6E3B87363}">
      <dgm:prSet/>
      <dgm:spPr/>
      <dgm:t>
        <a:bodyPr/>
        <a:lstStyle/>
        <a:p>
          <a:endParaRPr lang="en-US"/>
        </a:p>
      </dgm:t>
    </dgm:pt>
    <dgm:pt modelId="{9F268F01-CD74-48F5-B317-1EFAF85A4397}" type="sibTrans" cxnId="{04C50F3A-2CD1-4818-BDA5-5EC6E3B87363}">
      <dgm:prSet/>
      <dgm:spPr/>
      <dgm:t>
        <a:bodyPr/>
        <a:lstStyle/>
        <a:p>
          <a:endParaRPr lang="en-US"/>
        </a:p>
      </dgm:t>
    </dgm:pt>
    <dgm:pt modelId="{2F50E505-CD71-4892-AE21-1D54599D8875}" type="pres">
      <dgm:prSet presAssocID="{05BF29E7-9E7E-4E6F-9329-0E5B99288480}" presName="arrowDiagram" presStyleCnt="0">
        <dgm:presLayoutVars>
          <dgm:chMax val="5"/>
          <dgm:dir/>
          <dgm:resizeHandles val="exact"/>
        </dgm:presLayoutVars>
      </dgm:prSet>
      <dgm:spPr/>
    </dgm:pt>
    <dgm:pt modelId="{3C6DA995-45A8-4911-9783-FDB18A54D9F6}" type="pres">
      <dgm:prSet presAssocID="{05BF29E7-9E7E-4E6F-9329-0E5B99288480}" presName="arrow" presStyleLbl="bgShp" presStyleIdx="0" presStyleCnt="1"/>
      <dgm:spPr/>
    </dgm:pt>
    <dgm:pt modelId="{A1E039CD-14B9-4F9A-9824-E6A1303C81B9}" type="pres">
      <dgm:prSet presAssocID="{05BF29E7-9E7E-4E6F-9329-0E5B99288480}" presName="arrowDiagram3" presStyleCnt="0"/>
      <dgm:spPr/>
    </dgm:pt>
    <dgm:pt modelId="{8E323EAA-4356-4FAC-99A5-CDE602647671}" type="pres">
      <dgm:prSet presAssocID="{BEE43813-3828-4C30-B650-764E38FD7442}" presName="bullet3a" presStyleLbl="node1" presStyleIdx="0" presStyleCnt="3"/>
      <dgm:spPr/>
    </dgm:pt>
    <dgm:pt modelId="{4E8D776D-4703-410D-9818-E958B5E9827A}" type="pres">
      <dgm:prSet presAssocID="{BEE43813-3828-4C30-B650-764E38FD7442}" presName="textBox3a" presStyleLbl="revTx" presStyleIdx="0" presStyleCnt="3">
        <dgm:presLayoutVars>
          <dgm:bulletEnabled val="1"/>
        </dgm:presLayoutVars>
      </dgm:prSet>
      <dgm:spPr/>
      <dgm:t>
        <a:bodyPr/>
        <a:lstStyle/>
        <a:p>
          <a:endParaRPr lang="en-US"/>
        </a:p>
      </dgm:t>
    </dgm:pt>
    <dgm:pt modelId="{8AA2CA86-7A2E-4F58-BB65-4FD6970DBC0B}" type="pres">
      <dgm:prSet presAssocID="{073786C3-B1F8-4CBD-8FB9-49FD02424AA5}" presName="bullet3b" presStyleLbl="node1" presStyleIdx="1" presStyleCnt="3"/>
      <dgm:spPr/>
    </dgm:pt>
    <dgm:pt modelId="{0C29E363-1AA4-4C0D-8896-8A896A1318C1}" type="pres">
      <dgm:prSet presAssocID="{073786C3-B1F8-4CBD-8FB9-49FD02424AA5}" presName="textBox3b" presStyleLbl="revTx" presStyleIdx="1" presStyleCnt="3">
        <dgm:presLayoutVars>
          <dgm:bulletEnabled val="1"/>
        </dgm:presLayoutVars>
      </dgm:prSet>
      <dgm:spPr/>
      <dgm:t>
        <a:bodyPr/>
        <a:lstStyle/>
        <a:p>
          <a:endParaRPr lang="en-US"/>
        </a:p>
      </dgm:t>
    </dgm:pt>
    <dgm:pt modelId="{6FF0E037-3B63-42ED-8A5E-CCFC6FD0F227}" type="pres">
      <dgm:prSet presAssocID="{46F80C6C-740F-4D0D-A89E-3F92608C5B70}" presName="bullet3c" presStyleLbl="node1" presStyleIdx="2" presStyleCnt="3"/>
      <dgm:spPr/>
    </dgm:pt>
    <dgm:pt modelId="{6C24DCDD-BEFD-4ABF-8FF9-3B3F12759E14}" type="pres">
      <dgm:prSet presAssocID="{46F80C6C-740F-4D0D-A89E-3F92608C5B70}" presName="textBox3c" presStyleLbl="revTx" presStyleIdx="2" presStyleCnt="3">
        <dgm:presLayoutVars>
          <dgm:bulletEnabled val="1"/>
        </dgm:presLayoutVars>
      </dgm:prSet>
      <dgm:spPr/>
      <dgm:t>
        <a:bodyPr/>
        <a:lstStyle/>
        <a:p>
          <a:endParaRPr lang="en-US"/>
        </a:p>
      </dgm:t>
    </dgm:pt>
  </dgm:ptLst>
  <dgm:cxnLst>
    <dgm:cxn modelId="{81F1F9F8-141C-4698-9374-EC441DDC86F6}" type="presOf" srcId="{46F80C6C-740F-4D0D-A89E-3F92608C5B70}" destId="{6C24DCDD-BEFD-4ABF-8FF9-3B3F12759E14}" srcOrd="0" destOrd="0" presId="urn:microsoft.com/office/officeart/2005/8/layout/arrow2"/>
    <dgm:cxn modelId="{3E23B93D-9357-4819-AADA-86D7DB58265D}" type="presOf" srcId="{073786C3-B1F8-4CBD-8FB9-49FD02424AA5}" destId="{0C29E363-1AA4-4C0D-8896-8A896A1318C1}" srcOrd="0" destOrd="0" presId="urn:microsoft.com/office/officeart/2005/8/layout/arrow2"/>
    <dgm:cxn modelId="{04C50F3A-2CD1-4818-BDA5-5EC6E3B87363}" srcId="{05BF29E7-9E7E-4E6F-9329-0E5B99288480}" destId="{46F80C6C-740F-4D0D-A89E-3F92608C5B70}" srcOrd="2" destOrd="0" parTransId="{644A0A33-1A1E-4F82-B208-AC9F694454F1}" sibTransId="{9F268F01-CD74-48F5-B317-1EFAF85A4397}"/>
    <dgm:cxn modelId="{C795D42C-4F5B-46A7-97AF-FF8C7193CE0F}" srcId="{05BF29E7-9E7E-4E6F-9329-0E5B99288480}" destId="{BEE43813-3828-4C30-B650-764E38FD7442}" srcOrd="0" destOrd="0" parTransId="{2C32104D-8F81-440D-BCE7-9780C3D6E391}" sibTransId="{3F2B5652-FB42-4A3E-99EF-6887D6D36DFC}"/>
    <dgm:cxn modelId="{32744078-5196-4ACC-B029-2D12134ED403}" type="presOf" srcId="{05BF29E7-9E7E-4E6F-9329-0E5B99288480}" destId="{2F50E505-CD71-4892-AE21-1D54599D8875}" srcOrd="0" destOrd="0" presId="urn:microsoft.com/office/officeart/2005/8/layout/arrow2"/>
    <dgm:cxn modelId="{EA1119BA-9C63-40A1-A7CD-92D2A86A2778}" srcId="{05BF29E7-9E7E-4E6F-9329-0E5B99288480}" destId="{073786C3-B1F8-4CBD-8FB9-49FD02424AA5}" srcOrd="1" destOrd="0" parTransId="{0764730C-78A6-4B82-B4E2-7EE374664EE3}" sibTransId="{E7221250-AE23-4E05-8E7C-9D2F62467014}"/>
    <dgm:cxn modelId="{FA16FE3D-8797-4258-B6C5-5E4737DE0BB8}" type="presOf" srcId="{BEE43813-3828-4C30-B650-764E38FD7442}" destId="{4E8D776D-4703-410D-9818-E958B5E9827A}" srcOrd="0" destOrd="0" presId="urn:microsoft.com/office/officeart/2005/8/layout/arrow2"/>
    <dgm:cxn modelId="{0EAD9381-EEEC-4E3F-B459-6B4ABE24AB59}" type="presParOf" srcId="{2F50E505-CD71-4892-AE21-1D54599D8875}" destId="{3C6DA995-45A8-4911-9783-FDB18A54D9F6}" srcOrd="0" destOrd="0" presId="urn:microsoft.com/office/officeart/2005/8/layout/arrow2"/>
    <dgm:cxn modelId="{A8C421A5-359C-4EE1-A771-30A2AE7B25AF}" type="presParOf" srcId="{2F50E505-CD71-4892-AE21-1D54599D8875}" destId="{A1E039CD-14B9-4F9A-9824-E6A1303C81B9}" srcOrd="1" destOrd="0" presId="urn:microsoft.com/office/officeart/2005/8/layout/arrow2"/>
    <dgm:cxn modelId="{DDCE77F4-8F99-467C-93C1-80539D64D9A8}" type="presParOf" srcId="{A1E039CD-14B9-4F9A-9824-E6A1303C81B9}" destId="{8E323EAA-4356-4FAC-99A5-CDE602647671}" srcOrd="0" destOrd="0" presId="urn:microsoft.com/office/officeart/2005/8/layout/arrow2"/>
    <dgm:cxn modelId="{8D4D78DE-F897-4C7A-93BF-44923FFB403D}" type="presParOf" srcId="{A1E039CD-14B9-4F9A-9824-E6A1303C81B9}" destId="{4E8D776D-4703-410D-9818-E958B5E9827A}" srcOrd="1" destOrd="0" presId="urn:microsoft.com/office/officeart/2005/8/layout/arrow2"/>
    <dgm:cxn modelId="{47BC6B1C-FDC2-4B0A-BF1D-90D1ABCD74B5}" type="presParOf" srcId="{A1E039CD-14B9-4F9A-9824-E6A1303C81B9}" destId="{8AA2CA86-7A2E-4F58-BB65-4FD6970DBC0B}" srcOrd="2" destOrd="0" presId="urn:microsoft.com/office/officeart/2005/8/layout/arrow2"/>
    <dgm:cxn modelId="{F2199DC3-2510-4EAF-AC1D-B7F5882A5928}" type="presParOf" srcId="{A1E039CD-14B9-4F9A-9824-E6A1303C81B9}" destId="{0C29E363-1AA4-4C0D-8896-8A896A1318C1}" srcOrd="3" destOrd="0" presId="urn:microsoft.com/office/officeart/2005/8/layout/arrow2"/>
    <dgm:cxn modelId="{991971B7-8D5B-4E3F-A194-DA595F6382C1}" type="presParOf" srcId="{A1E039CD-14B9-4F9A-9824-E6A1303C81B9}" destId="{6FF0E037-3B63-42ED-8A5E-CCFC6FD0F227}" srcOrd="4" destOrd="0" presId="urn:microsoft.com/office/officeart/2005/8/layout/arrow2"/>
    <dgm:cxn modelId="{8866F198-3EA3-457A-A799-8A78EF99A966}" type="presParOf" srcId="{A1E039CD-14B9-4F9A-9824-E6A1303C81B9}" destId="{6C24DCDD-BEFD-4ABF-8FF9-3B3F12759E14}" srcOrd="5" destOrd="0" presId="urn:microsoft.com/office/officeart/2005/8/layout/arrow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C6DA995-45A8-4911-9783-FDB18A54D9F6}">
      <dsp:nvSpPr>
        <dsp:cNvPr id="0" name=""/>
        <dsp:cNvSpPr/>
      </dsp:nvSpPr>
      <dsp:spPr>
        <a:xfrm>
          <a:off x="594518" y="0"/>
          <a:ext cx="7315200" cy="4572000"/>
        </a:xfrm>
        <a:prstGeom prst="swooshArrow">
          <a:avLst>
            <a:gd name="adj1" fmla="val 25000"/>
            <a:gd name="adj2" fmla="val 25000"/>
          </a:avLst>
        </a:prstGeom>
        <a:solidFill>
          <a:schemeClr val="accent6">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E323EAA-4356-4FAC-99A5-CDE602647671}">
      <dsp:nvSpPr>
        <dsp:cNvPr id="0" name=""/>
        <dsp:cNvSpPr/>
      </dsp:nvSpPr>
      <dsp:spPr>
        <a:xfrm>
          <a:off x="1523549" y="3155594"/>
          <a:ext cx="190195" cy="190195"/>
        </a:xfrm>
        <a:prstGeom prst="ellipse">
          <a:avLst/>
        </a:prstGeom>
        <a:solidFill>
          <a:schemeClr val="accent6">
            <a:shade val="50000"/>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4E8D776D-4703-410D-9818-E958B5E9827A}">
      <dsp:nvSpPr>
        <dsp:cNvPr id="0" name=""/>
        <dsp:cNvSpPr/>
      </dsp:nvSpPr>
      <dsp:spPr>
        <a:xfrm>
          <a:off x="1618647" y="3250692"/>
          <a:ext cx="1704441" cy="13213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780" tIns="0" rIns="0" bIns="0" numCol="1" spcCol="1270" anchor="t" anchorCtr="0">
          <a:noAutofit/>
        </a:bodyPr>
        <a:lstStyle/>
        <a:p>
          <a:pPr lvl="0" algn="l" defTabSz="933450">
            <a:lnSpc>
              <a:spcPct val="90000"/>
            </a:lnSpc>
            <a:spcBef>
              <a:spcPct val="0"/>
            </a:spcBef>
            <a:spcAft>
              <a:spcPct val="35000"/>
            </a:spcAft>
          </a:pPr>
          <a:r>
            <a:rPr lang="en-US" sz="2100" kern="1200" dirty="0" smtClean="0"/>
            <a:t>Consensus,</a:t>
          </a:r>
        </a:p>
        <a:p>
          <a:pPr lvl="0" algn="l" defTabSz="933450">
            <a:lnSpc>
              <a:spcPct val="90000"/>
            </a:lnSpc>
            <a:spcBef>
              <a:spcPct val="0"/>
            </a:spcBef>
            <a:spcAft>
              <a:spcPct val="35000"/>
            </a:spcAft>
          </a:pPr>
          <a:r>
            <a:rPr lang="en-US" sz="2100" kern="1200" dirty="0" smtClean="0"/>
            <a:t>Oct. 1922-Jan. 1925</a:t>
          </a:r>
          <a:endParaRPr lang="en-US" sz="2100" kern="1200" dirty="0"/>
        </a:p>
      </dsp:txBody>
      <dsp:txXfrm>
        <a:off x="1618647" y="3250692"/>
        <a:ext cx="1704441" cy="1321308"/>
      </dsp:txXfrm>
    </dsp:sp>
    <dsp:sp modelId="{8AA2CA86-7A2E-4F58-BB65-4FD6970DBC0B}">
      <dsp:nvSpPr>
        <dsp:cNvPr id="0" name=""/>
        <dsp:cNvSpPr/>
      </dsp:nvSpPr>
      <dsp:spPr>
        <a:xfrm>
          <a:off x="3202387" y="1912924"/>
          <a:ext cx="343814" cy="343814"/>
        </a:xfrm>
        <a:prstGeom prst="ellipse">
          <a:avLst/>
        </a:prstGeom>
        <a:solidFill>
          <a:schemeClr val="accent6">
            <a:shade val="50000"/>
            <a:hueOff val="29976"/>
            <a:satOff val="-1263"/>
            <a:lumOff val="2808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0C29E363-1AA4-4C0D-8896-8A896A1318C1}">
      <dsp:nvSpPr>
        <dsp:cNvPr id="0" name=""/>
        <dsp:cNvSpPr/>
      </dsp:nvSpPr>
      <dsp:spPr>
        <a:xfrm>
          <a:off x="3374295" y="2084831"/>
          <a:ext cx="1755648" cy="24871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2180" tIns="0" rIns="0" bIns="0" numCol="1" spcCol="1270" anchor="t" anchorCtr="0">
          <a:noAutofit/>
        </a:bodyPr>
        <a:lstStyle/>
        <a:p>
          <a:pPr lvl="0" algn="l" defTabSz="933450">
            <a:lnSpc>
              <a:spcPct val="90000"/>
            </a:lnSpc>
            <a:spcBef>
              <a:spcPct val="0"/>
            </a:spcBef>
            <a:spcAft>
              <a:spcPct val="35000"/>
            </a:spcAft>
          </a:pPr>
          <a:r>
            <a:rPr lang="en-US" sz="2100" kern="1200" dirty="0" smtClean="0"/>
            <a:t>Dictatorship,</a:t>
          </a:r>
        </a:p>
        <a:p>
          <a:pPr lvl="0" algn="l" defTabSz="933450">
            <a:lnSpc>
              <a:spcPct val="90000"/>
            </a:lnSpc>
            <a:spcBef>
              <a:spcPct val="0"/>
            </a:spcBef>
            <a:spcAft>
              <a:spcPct val="35000"/>
            </a:spcAft>
          </a:pPr>
          <a:r>
            <a:rPr lang="en-US" sz="2100" kern="1200" dirty="0" smtClean="0"/>
            <a:t>Jan. 1925-</a:t>
          </a:r>
        </a:p>
        <a:p>
          <a:pPr lvl="0" algn="l" defTabSz="933450">
            <a:lnSpc>
              <a:spcPct val="90000"/>
            </a:lnSpc>
            <a:spcBef>
              <a:spcPct val="0"/>
            </a:spcBef>
            <a:spcAft>
              <a:spcPct val="35000"/>
            </a:spcAft>
          </a:pPr>
          <a:r>
            <a:rPr lang="en-US" sz="2100" kern="1200" dirty="0" smtClean="0"/>
            <a:t>May 1928</a:t>
          </a:r>
          <a:endParaRPr lang="en-US" sz="2100" kern="1200" dirty="0"/>
        </a:p>
      </dsp:txBody>
      <dsp:txXfrm>
        <a:off x="3374295" y="2084831"/>
        <a:ext cx="1755648" cy="2487168"/>
      </dsp:txXfrm>
    </dsp:sp>
    <dsp:sp modelId="{6FF0E037-3B63-42ED-8A5E-CCFC6FD0F227}">
      <dsp:nvSpPr>
        <dsp:cNvPr id="0" name=""/>
        <dsp:cNvSpPr/>
      </dsp:nvSpPr>
      <dsp:spPr>
        <a:xfrm>
          <a:off x="5221383" y="1156715"/>
          <a:ext cx="475488" cy="475488"/>
        </a:xfrm>
        <a:prstGeom prst="ellipse">
          <a:avLst/>
        </a:prstGeom>
        <a:solidFill>
          <a:schemeClr val="accent6">
            <a:shade val="50000"/>
            <a:hueOff val="29976"/>
            <a:satOff val="-1263"/>
            <a:lumOff val="2808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6C24DCDD-BEFD-4ABF-8FF9-3B3F12759E14}">
      <dsp:nvSpPr>
        <dsp:cNvPr id="0" name=""/>
        <dsp:cNvSpPr/>
      </dsp:nvSpPr>
      <dsp:spPr>
        <a:xfrm>
          <a:off x="5459127" y="1394459"/>
          <a:ext cx="1755648" cy="31775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1951" tIns="0" rIns="0" bIns="0" numCol="1" spcCol="1270" anchor="t" anchorCtr="0">
          <a:noAutofit/>
        </a:bodyPr>
        <a:lstStyle/>
        <a:p>
          <a:pPr lvl="0" algn="l" defTabSz="933450">
            <a:lnSpc>
              <a:spcPct val="90000"/>
            </a:lnSpc>
            <a:spcBef>
              <a:spcPct val="0"/>
            </a:spcBef>
            <a:spcAft>
              <a:spcPct val="35000"/>
            </a:spcAft>
          </a:pPr>
          <a:r>
            <a:rPr lang="en-US" sz="2100" kern="1200" dirty="0" smtClean="0"/>
            <a:t>Consensus,</a:t>
          </a:r>
        </a:p>
        <a:p>
          <a:pPr lvl="0" algn="l" defTabSz="933450">
            <a:lnSpc>
              <a:spcPct val="90000"/>
            </a:lnSpc>
            <a:spcBef>
              <a:spcPct val="0"/>
            </a:spcBef>
            <a:spcAft>
              <a:spcPct val="35000"/>
            </a:spcAft>
          </a:pPr>
          <a:r>
            <a:rPr lang="en-US" sz="2100" kern="1200" dirty="0" smtClean="0"/>
            <a:t>Feb. 1929-</a:t>
          </a:r>
        </a:p>
        <a:p>
          <a:pPr lvl="0" algn="l" defTabSz="933450">
            <a:lnSpc>
              <a:spcPct val="90000"/>
            </a:lnSpc>
            <a:spcBef>
              <a:spcPct val="0"/>
            </a:spcBef>
            <a:spcAft>
              <a:spcPct val="35000"/>
            </a:spcAft>
          </a:pPr>
          <a:r>
            <a:rPr lang="en-US" sz="2100" kern="1200" dirty="0" smtClean="0"/>
            <a:t>Oct. 1935</a:t>
          </a:r>
          <a:endParaRPr lang="en-US" sz="2100" kern="1200" dirty="0"/>
        </a:p>
      </dsp:txBody>
      <dsp:txXfrm>
        <a:off x="5459127" y="1394459"/>
        <a:ext cx="1755648" cy="3177540"/>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2DF26DB-A0E1-456D-9F94-14C7F045142E}" type="datetimeFigureOut">
              <a:rPr lang="en-US" smtClean="0"/>
              <a:pPr/>
              <a:t>10/4/10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F6F9B4E-E63B-40D2-9820-175FA1840398}"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2DF26DB-A0E1-456D-9F94-14C7F045142E}" type="datetimeFigureOut">
              <a:rPr lang="en-US" smtClean="0"/>
              <a:pPr/>
              <a:t>10/4/10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6F9B4E-E63B-40D2-9820-175FA184039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3F6F9B4E-E63B-40D2-9820-175FA1840398}"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2DF26DB-A0E1-456D-9F94-14C7F045142E}" type="datetimeFigureOut">
              <a:rPr lang="en-US" smtClean="0"/>
              <a:pPr/>
              <a:t>10/4/10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2DF26DB-A0E1-456D-9F94-14C7F045142E}" type="datetimeFigureOut">
              <a:rPr lang="en-US" smtClean="0"/>
              <a:pPr/>
              <a:t>10/4/10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3F6F9B4E-E63B-40D2-9820-175FA1840398}"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92DF26DB-A0E1-456D-9F94-14C7F045142E}" type="datetimeFigureOut">
              <a:rPr lang="en-US" smtClean="0"/>
              <a:pPr/>
              <a:t>10/4/10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F6F9B4E-E63B-40D2-9820-175FA1840398}"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2DF26DB-A0E1-456D-9F94-14C7F045142E}" type="datetimeFigureOut">
              <a:rPr lang="en-US" smtClean="0"/>
              <a:pPr/>
              <a:t>10/4/10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6F9B4E-E63B-40D2-9820-175FA1840398}"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2DF26DB-A0E1-456D-9F94-14C7F045142E}" type="datetimeFigureOut">
              <a:rPr lang="en-US" smtClean="0"/>
              <a:pPr/>
              <a:t>10/4/10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3F6F9B4E-E63B-40D2-9820-175FA1840398}"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2DF26DB-A0E1-456D-9F94-14C7F045142E}" type="datetimeFigureOut">
              <a:rPr lang="en-US" smtClean="0"/>
              <a:pPr/>
              <a:t>10/4/10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3F6F9B4E-E63B-40D2-9820-175FA184039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2DF26DB-A0E1-456D-9F94-14C7F045142E}" type="datetimeFigureOut">
              <a:rPr lang="en-US" smtClean="0"/>
              <a:pPr/>
              <a:t>10/4/10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3F6F9B4E-E63B-40D2-9820-175FA184039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3F6F9B4E-E63B-40D2-9820-175FA1840398}"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92DF26DB-A0E1-456D-9F94-14C7F045142E}" type="datetimeFigureOut">
              <a:rPr lang="en-US" smtClean="0"/>
              <a:pPr/>
              <a:t>10/4/10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3F6F9B4E-E63B-40D2-9820-175FA1840398}"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92DF26DB-A0E1-456D-9F94-14C7F045142E}" type="datetimeFigureOut">
              <a:rPr lang="en-US" smtClean="0"/>
              <a:pPr/>
              <a:t>10/4/10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2DF26DB-A0E1-456D-9F94-14C7F045142E}" type="datetimeFigureOut">
              <a:rPr lang="en-US" smtClean="0"/>
              <a:pPr/>
              <a:t>10/4/10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3F6F9B4E-E63B-40D2-9820-175FA1840398}"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6" Type="http://schemas.microsoft.com/office/2007/relationships/diagramDrawing" Target="../diagrams/drawing1.xml"/><Relationship Id="rId4" Type="http://schemas.openxmlformats.org/officeDocument/2006/relationships/diagramQuickStyle" Target="../diagrams/quickStyle1.xml"/><Relationship Id="rId1" Type="http://schemas.openxmlformats.org/officeDocument/2006/relationships/slideLayout" Target="../slideLayouts/slideLayout2.xml"/><Relationship Id="rId2" Type="http://schemas.openxmlformats.org/officeDocument/2006/relationships/diagramData" Target="../diagrams/data1.xml"/><Relationship Id="rId3" Type="http://schemas.openxmlformats.org/officeDocument/2006/relationships/diagramLayout" Target="../diagrams/layout1.xml"/><Relationship Id="rId5" Type="http://schemas.openxmlformats.org/officeDocument/2006/relationships/diagramColors" Target="../diagrams/colors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sp>
        <p:nvSpPr>
          <p:cNvPr id="2" name="Title 1"/>
          <p:cNvSpPr>
            <a:spLocks noGrp="1"/>
          </p:cNvSpPr>
          <p:nvPr>
            <p:ph type="ctrTitle"/>
          </p:nvPr>
        </p:nvSpPr>
        <p:spPr/>
        <p:txBody>
          <a:bodyPr/>
          <a:lstStyle/>
          <a:p>
            <a:r>
              <a:rPr lang="en-US" b="1" dirty="0" smtClean="0"/>
              <a:t>Mussolini in Power: </a:t>
            </a:r>
            <a:br>
              <a:rPr lang="en-US" b="1" dirty="0" smtClean="0"/>
            </a:br>
            <a:r>
              <a:rPr lang="en-US" b="1" dirty="0" smtClean="0"/>
              <a:t>From PM to Dictator</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527048"/>
            <a:ext cx="8503920" cy="4873752"/>
          </a:xfrm>
        </p:spPr>
        <p:txBody>
          <a:bodyPr>
            <a:normAutofit/>
          </a:bodyPr>
          <a:lstStyle/>
          <a:p>
            <a:r>
              <a:rPr lang="en-US" dirty="0" smtClean="0"/>
              <a:t>Mussolini, 1922-1924</a:t>
            </a:r>
          </a:p>
          <a:p>
            <a:endParaRPr lang="en-US" dirty="0" smtClean="0"/>
          </a:p>
          <a:p>
            <a:pPr>
              <a:buFont typeface="Wingdings 3" pitchFamily="18" charset="2"/>
              <a:buChar char="î"/>
            </a:pPr>
            <a:r>
              <a:rPr lang="en-US" dirty="0" smtClean="0"/>
              <a:t>ACERBO LAW, July 1923</a:t>
            </a:r>
          </a:p>
          <a:p>
            <a:pPr>
              <a:buFont typeface="Wingdings 3" pitchFamily="18" charset="2"/>
              <a:buChar char="î"/>
            </a:pPr>
            <a:endParaRPr lang="en-US" dirty="0" smtClean="0"/>
          </a:p>
          <a:p>
            <a:pPr>
              <a:buFont typeface="Wingdings 3" pitchFamily="18" charset="2"/>
              <a:buChar char="î"/>
            </a:pPr>
            <a:r>
              <a:rPr lang="en-US" dirty="0" smtClean="0"/>
              <a:t>Chamber of Deputies meet to vote on </a:t>
            </a:r>
            <a:r>
              <a:rPr lang="en-US" dirty="0" err="1" smtClean="0"/>
              <a:t>Acerbo</a:t>
            </a:r>
            <a:r>
              <a:rPr lang="en-US" dirty="0" smtClean="0"/>
              <a:t> Bill—give 2/3 of seats to party w/ most votes in election &amp; having at least 25% of vote</a:t>
            </a:r>
          </a:p>
          <a:p>
            <a:pPr>
              <a:buFont typeface="Wingdings 3" pitchFamily="18" charset="2"/>
              <a:buChar char="î"/>
            </a:pPr>
            <a:endParaRPr lang="en-US" dirty="0" smtClean="0"/>
          </a:p>
          <a:p>
            <a:pPr>
              <a:buFont typeface="Wingdings 3" pitchFamily="18" charset="2"/>
              <a:buChar char="î"/>
            </a:pPr>
            <a:r>
              <a:rPr lang="en-US" dirty="0" smtClean="0"/>
              <a:t>Chamber of Deputies—surrounded by </a:t>
            </a:r>
            <a:r>
              <a:rPr lang="en-US" dirty="0" err="1" smtClean="0"/>
              <a:t>blackshirts</a:t>
            </a:r>
            <a:r>
              <a:rPr lang="en-US" dirty="0" smtClean="0"/>
              <a:t>—passed the </a:t>
            </a:r>
            <a:r>
              <a:rPr lang="en-US" dirty="0" err="1" smtClean="0"/>
              <a:t>Acerbo</a:t>
            </a:r>
            <a:r>
              <a:rPr lang="en-US" dirty="0" smtClean="0"/>
              <a:t> Law, 303 - 40</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527048"/>
            <a:ext cx="8503920" cy="4873752"/>
          </a:xfrm>
        </p:spPr>
        <p:txBody>
          <a:bodyPr>
            <a:normAutofit/>
          </a:bodyPr>
          <a:lstStyle/>
          <a:p>
            <a:r>
              <a:rPr lang="en-US" dirty="0" smtClean="0"/>
              <a:t>Mussolini, 1922-1924</a:t>
            </a:r>
          </a:p>
          <a:p>
            <a:endParaRPr lang="en-US" dirty="0" smtClean="0"/>
          </a:p>
          <a:p>
            <a:pPr>
              <a:buFont typeface="Wingdings 3" pitchFamily="18" charset="2"/>
              <a:buChar char="î"/>
            </a:pPr>
            <a:r>
              <a:rPr lang="en-US" dirty="0" smtClean="0"/>
              <a:t>Corfu Incident, Aug. 1923: foreign policy success demonstrating Italy’s growing strength</a:t>
            </a:r>
          </a:p>
          <a:p>
            <a:pPr>
              <a:buFont typeface="Wingdings 3" pitchFamily="18" charset="2"/>
              <a:buChar char="î"/>
            </a:pPr>
            <a:endParaRPr lang="en-US" dirty="0" smtClean="0"/>
          </a:p>
          <a:p>
            <a:pPr>
              <a:buFont typeface="Wingdings 3" pitchFamily="18" charset="2"/>
              <a:buChar char="î"/>
            </a:pPr>
            <a:r>
              <a:rPr lang="en-US" dirty="0" smtClean="0"/>
              <a:t>Fiume, Jan. 1924: Italy gains control of Fiume</a:t>
            </a:r>
          </a:p>
          <a:p>
            <a:pPr>
              <a:buFont typeface="Wingdings 3" pitchFamily="18" charset="2"/>
              <a:buChar char="î"/>
            </a:pPr>
            <a:endParaRPr lang="en-US" dirty="0" smtClean="0"/>
          </a:p>
          <a:p>
            <a:pPr>
              <a:buFont typeface="Wingdings 3" pitchFamily="18" charset="2"/>
              <a:buChar char="î"/>
            </a:pPr>
            <a:r>
              <a:rPr lang="en-US" dirty="0" smtClean="0"/>
              <a:t>Major foreign policy successes helped Mussolini’s reputation &amp; support</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527048"/>
            <a:ext cx="8503920" cy="4873752"/>
          </a:xfrm>
        </p:spPr>
        <p:txBody>
          <a:bodyPr>
            <a:normAutofit/>
          </a:bodyPr>
          <a:lstStyle/>
          <a:p>
            <a:r>
              <a:rPr lang="en-US" dirty="0" smtClean="0"/>
              <a:t>Mussolini, 1922-1924</a:t>
            </a:r>
          </a:p>
          <a:p>
            <a:endParaRPr lang="en-US" dirty="0" smtClean="0"/>
          </a:p>
          <a:p>
            <a:pPr>
              <a:buFont typeface="Wingdings 3" pitchFamily="18" charset="2"/>
              <a:buChar char="î"/>
            </a:pPr>
            <a:r>
              <a:rPr lang="en-US" dirty="0" smtClean="0"/>
              <a:t>April 1924 Election (</a:t>
            </a:r>
            <a:r>
              <a:rPr lang="en-US" dirty="0" err="1" smtClean="0"/>
              <a:t>Acerbo</a:t>
            </a:r>
            <a:r>
              <a:rPr lang="en-US" dirty="0" smtClean="0"/>
              <a:t> Law in effect)</a:t>
            </a:r>
          </a:p>
          <a:p>
            <a:pPr marL="514350" indent="-514350">
              <a:buFont typeface="+mj-lt"/>
              <a:buAutoNum type="arabicPeriod"/>
            </a:pPr>
            <a:r>
              <a:rPr lang="en-US" dirty="0" smtClean="0"/>
              <a:t>Govt. list of approved candidates, non-Fascists</a:t>
            </a:r>
          </a:p>
          <a:p>
            <a:pPr marL="514350" indent="-514350">
              <a:buFont typeface="+mj-lt"/>
              <a:buAutoNum type="arabicPeriod"/>
            </a:pPr>
            <a:r>
              <a:rPr lang="en-US" dirty="0" smtClean="0"/>
              <a:t>Leftist opposition remained split</a:t>
            </a:r>
          </a:p>
          <a:p>
            <a:pPr marL="514350" indent="-514350">
              <a:buFont typeface="+mj-lt"/>
              <a:buAutoNum type="arabicPeriod"/>
            </a:pPr>
            <a:r>
              <a:rPr lang="en-US" dirty="0" smtClean="0"/>
              <a:t>Heavy govt. influence in election process</a:t>
            </a:r>
          </a:p>
          <a:p>
            <a:pPr marL="514350" indent="-514350">
              <a:buFont typeface="+mj-lt"/>
              <a:buAutoNum type="arabicPeriod"/>
            </a:pPr>
            <a:r>
              <a:rPr lang="en-US" dirty="0" smtClean="0"/>
              <a:t>Militia violence v. Socialists</a:t>
            </a:r>
          </a:p>
          <a:p>
            <a:pPr marL="514350" indent="-514350">
              <a:buFont typeface="+mj-lt"/>
              <a:buAutoNum type="arabicPeriod"/>
            </a:pPr>
            <a:r>
              <a:rPr lang="en-US" dirty="0" smtClean="0"/>
              <a:t>Opposition meetings disrupted &amp; voters intimidated</a:t>
            </a:r>
          </a:p>
          <a:p>
            <a:pPr marL="514350" indent="-514350">
              <a:buFont typeface="+mj-lt"/>
              <a:buAutoNum type="arabicPeriod"/>
            </a:pPr>
            <a:r>
              <a:rPr lang="en-US" dirty="0" smtClean="0"/>
              <a:t>Fascist voters often allowed more than 1 vote</a:t>
            </a:r>
          </a:p>
          <a:p>
            <a:pPr marL="514350" indent="-514350">
              <a:buFont typeface="+mj-lt"/>
              <a:buAutoNum type="arabicPeriod"/>
            </a:pPr>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527048"/>
            <a:ext cx="8503920" cy="4873752"/>
          </a:xfrm>
        </p:spPr>
        <p:txBody>
          <a:bodyPr>
            <a:normAutofit/>
          </a:bodyPr>
          <a:lstStyle/>
          <a:p>
            <a:r>
              <a:rPr lang="en-US" dirty="0" smtClean="0"/>
              <a:t>Mussolini, 1922-1924</a:t>
            </a:r>
          </a:p>
          <a:p>
            <a:endParaRPr lang="en-US" dirty="0" smtClean="0"/>
          </a:p>
          <a:p>
            <a:pPr>
              <a:buFont typeface="Wingdings 3" pitchFamily="18" charset="2"/>
              <a:buChar char="î"/>
            </a:pPr>
            <a:r>
              <a:rPr lang="en-US" dirty="0" smtClean="0"/>
              <a:t>April 1924 Election </a:t>
            </a:r>
          </a:p>
          <a:p>
            <a:pPr>
              <a:buFont typeface="Wingdings 3" pitchFamily="18" charset="2"/>
              <a:buChar char="î"/>
            </a:pPr>
            <a:endParaRPr lang="en-US" dirty="0" smtClean="0"/>
          </a:p>
          <a:p>
            <a:pPr>
              <a:buFont typeface="Wingdings 3" pitchFamily="18" charset="2"/>
              <a:buChar char="î"/>
            </a:pPr>
            <a:r>
              <a:rPr lang="en-US" dirty="0" smtClean="0"/>
              <a:t>A. </a:t>
            </a:r>
            <a:r>
              <a:rPr lang="en-US" dirty="0" err="1" smtClean="0"/>
              <a:t>Lyttleton</a:t>
            </a:r>
            <a:r>
              <a:rPr lang="en-US" dirty="0" smtClean="0"/>
              <a:t>, </a:t>
            </a:r>
            <a:r>
              <a:rPr lang="en-US" i="1" dirty="0" smtClean="0"/>
              <a:t>The Seizure of Power</a:t>
            </a:r>
            <a:r>
              <a:rPr lang="en-US" dirty="0" smtClean="0"/>
              <a:t>:</a:t>
            </a:r>
          </a:p>
          <a:p>
            <a:pPr>
              <a:buNone/>
            </a:pPr>
            <a:r>
              <a:rPr lang="en-US" dirty="0" smtClean="0"/>
              <a:t>“the use of violence, police repression and electoral fraud was on such a large scale that the expression of popular will was radically falsified.”</a:t>
            </a:r>
          </a:p>
          <a:p>
            <a:pPr>
              <a:buNone/>
            </a:pPr>
            <a:endParaRPr lang="en-US" dirty="0" smtClean="0"/>
          </a:p>
          <a:p>
            <a:pPr>
              <a:buFont typeface="Wingdings 3" pitchFamily="18" charset="2"/>
              <a:buChar char="î"/>
            </a:pPr>
            <a:r>
              <a:rPr lang="en-US" dirty="0" smtClean="0"/>
              <a:t>Fascist won 66% of vote w/275 Deputies (100 others)</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447800"/>
            <a:ext cx="8503920" cy="4953000"/>
          </a:xfrm>
        </p:spPr>
        <p:txBody>
          <a:bodyPr>
            <a:normAutofit lnSpcReduction="10000"/>
          </a:bodyPr>
          <a:lstStyle/>
          <a:p>
            <a:r>
              <a:rPr lang="en-US" dirty="0" smtClean="0"/>
              <a:t>Mussolini, 1922-1924</a:t>
            </a:r>
          </a:p>
          <a:p>
            <a:endParaRPr lang="en-US" dirty="0" smtClean="0"/>
          </a:p>
          <a:p>
            <a:pPr>
              <a:buFont typeface="Wingdings 3" pitchFamily="18" charset="2"/>
              <a:buChar char="î"/>
            </a:pPr>
            <a:r>
              <a:rPr lang="en-US" dirty="0" smtClean="0"/>
              <a:t>April 1924 Election </a:t>
            </a:r>
          </a:p>
          <a:p>
            <a:pPr>
              <a:buFont typeface="Wingdings 3" pitchFamily="18" charset="2"/>
              <a:buChar char="î"/>
            </a:pPr>
            <a:endParaRPr lang="en-US" dirty="0" smtClean="0"/>
          </a:p>
          <a:p>
            <a:pPr>
              <a:buFont typeface="Wingdings 3" pitchFamily="18" charset="2"/>
              <a:buChar char="î"/>
            </a:pPr>
            <a:r>
              <a:rPr lang="en-US" dirty="0" smtClean="0"/>
              <a:t>Fascist now have control &amp; full power of State at their disposal</a:t>
            </a:r>
          </a:p>
          <a:p>
            <a:pPr>
              <a:buFont typeface="Wingdings 3" pitchFamily="18" charset="2"/>
              <a:buChar char="î"/>
            </a:pPr>
            <a:endParaRPr lang="en-US" dirty="0" smtClean="0"/>
          </a:p>
          <a:p>
            <a:pPr>
              <a:buFont typeface="Wingdings 3" pitchFamily="18" charset="2"/>
              <a:buChar char="î"/>
            </a:pPr>
            <a:r>
              <a:rPr lang="en-US" dirty="0" smtClean="0"/>
              <a:t>Official critics would be targeted; violence &amp; intimidation by </a:t>
            </a:r>
            <a:r>
              <a:rPr lang="en-US" i="1" dirty="0" err="1" smtClean="0"/>
              <a:t>squadristi</a:t>
            </a:r>
            <a:r>
              <a:rPr lang="en-US" dirty="0" smtClean="0"/>
              <a:t> continues along w/ </a:t>
            </a:r>
            <a:r>
              <a:rPr lang="en-US" dirty="0" err="1" smtClean="0"/>
              <a:t>govt</a:t>
            </a:r>
            <a:r>
              <a:rPr lang="en-US" dirty="0" smtClean="0"/>
              <a:t> sanctioned violence; Socialist meetings, buildings, publications, members attacked</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447800"/>
            <a:ext cx="8503920" cy="4953000"/>
          </a:xfrm>
        </p:spPr>
        <p:txBody>
          <a:bodyPr>
            <a:normAutofit fontScale="92500" lnSpcReduction="20000"/>
          </a:bodyPr>
          <a:lstStyle/>
          <a:p>
            <a:pPr>
              <a:buNone/>
            </a:pPr>
            <a:r>
              <a:rPr lang="en-US" dirty="0" smtClean="0"/>
              <a:t>“Italy has never been so united as she is today… </a:t>
            </a:r>
            <a:r>
              <a:rPr lang="en-US" dirty="0" err="1" smtClean="0"/>
              <a:t>Fascismo</a:t>
            </a:r>
            <a:r>
              <a:rPr lang="en-US" dirty="0" smtClean="0"/>
              <a:t> has abolished the game of parliamentary chess; it has also simplified the taxation system and reduced the deficit to manageable proportions; it has vastly improved the public services, particularly the railways; it has reduced the superfluously large bureaucracy without any bad results in the way of hardships or unemployment; it has pursued a vigorous and fairly successful colonial policy.  All this represents hard and useful work, but the chief boon upon Italy are national security and national self-respect…</a:t>
            </a:r>
          </a:p>
          <a:p>
            <a:pPr>
              <a:buNone/>
            </a:pPr>
            <a:r>
              <a:rPr lang="en-US" dirty="0" err="1" smtClean="0"/>
              <a:t>Fascismo</a:t>
            </a:r>
            <a:r>
              <a:rPr lang="en-US" dirty="0" smtClean="0"/>
              <a:t> has had a great deal of courage, very considerable wisdom and immense luck… it has deserved the sincere birthday greetings of the world.”</a:t>
            </a:r>
          </a:p>
          <a:p>
            <a:pPr>
              <a:buNone/>
            </a:pPr>
            <a:r>
              <a:rPr lang="en-US" dirty="0" smtClean="0"/>
              <a:t>—</a:t>
            </a:r>
            <a:r>
              <a:rPr lang="en-US" i="1" dirty="0" smtClean="0"/>
              <a:t>The Times</a:t>
            </a:r>
            <a:r>
              <a:rPr lang="en-US" dirty="0" smtClean="0"/>
              <a:t>, 31 October 1923</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447800"/>
            <a:ext cx="8503920" cy="4953000"/>
          </a:xfrm>
        </p:spPr>
        <p:txBody>
          <a:bodyPr>
            <a:normAutofit/>
          </a:bodyPr>
          <a:lstStyle/>
          <a:p>
            <a:r>
              <a:rPr lang="en-US" dirty="0" smtClean="0"/>
              <a:t>Mussolini, 1922-1924</a:t>
            </a:r>
          </a:p>
          <a:p>
            <a:endParaRPr lang="en-US" dirty="0" smtClean="0"/>
          </a:p>
          <a:p>
            <a:pPr>
              <a:buFont typeface="Wingdings 3" pitchFamily="18" charset="2"/>
              <a:buChar char="î"/>
            </a:pPr>
            <a:r>
              <a:rPr lang="en-US" dirty="0" smtClean="0"/>
              <a:t>Murder of </a:t>
            </a:r>
            <a:r>
              <a:rPr lang="en-US" dirty="0" err="1" smtClean="0"/>
              <a:t>Giacomo</a:t>
            </a:r>
            <a:r>
              <a:rPr lang="en-US" dirty="0" smtClean="0"/>
              <a:t> </a:t>
            </a:r>
            <a:r>
              <a:rPr lang="en-US" dirty="0" err="1" smtClean="0"/>
              <a:t>Matteotti</a:t>
            </a:r>
            <a:r>
              <a:rPr lang="en-US" dirty="0" smtClean="0"/>
              <a:t>, June 1924</a:t>
            </a:r>
          </a:p>
          <a:p>
            <a:pPr>
              <a:buFont typeface="Wingdings 3" pitchFamily="18" charset="2"/>
              <a:buChar char="î"/>
            </a:pPr>
            <a:endParaRPr lang="en-US" dirty="0" smtClean="0"/>
          </a:p>
          <a:p>
            <a:pPr>
              <a:buFont typeface="Wingdings 3" pitchFamily="18" charset="2"/>
              <a:buChar char="î"/>
            </a:pPr>
            <a:r>
              <a:rPr lang="en-US" dirty="0" smtClean="0"/>
              <a:t>Leader of the Socialists</a:t>
            </a:r>
          </a:p>
          <a:p>
            <a:pPr>
              <a:buFont typeface="Wingdings 3" pitchFamily="18" charset="2"/>
              <a:buChar char="î"/>
            </a:pPr>
            <a:endParaRPr lang="en-US" dirty="0" smtClean="0"/>
          </a:p>
          <a:p>
            <a:pPr>
              <a:buFont typeface="Wingdings 3" pitchFamily="18" charset="2"/>
              <a:buChar char="î"/>
            </a:pPr>
            <a:r>
              <a:rPr lang="en-US" dirty="0" smtClean="0"/>
              <a:t>Member of the Chamber of Deputies</a:t>
            </a:r>
          </a:p>
          <a:p>
            <a:pPr>
              <a:buFont typeface="Wingdings 3" pitchFamily="18" charset="2"/>
              <a:buChar char="î"/>
            </a:pPr>
            <a:endParaRPr lang="en-US" dirty="0" smtClean="0"/>
          </a:p>
          <a:p>
            <a:pPr>
              <a:buFont typeface="Wingdings 3" pitchFamily="18" charset="2"/>
              <a:buChar char="î"/>
            </a:pPr>
            <a:r>
              <a:rPr lang="en-US" dirty="0" smtClean="0"/>
              <a:t>Leading opponent of Mussolini &amp; Fascists</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371600"/>
            <a:ext cx="8503920" cy="5029200"/>
          </a:xfrm>
        </p:spPr>
        <p:txBody>
          <a:bodyPr>
            <a:normAutofit fontScale="92500" lnSpcReduction="10000"/>
          </a:bodyPr>
          <a:lstStyle/>
          <a:p>
            <a:r>
              <a:rPr lang="en-US" dirty="0" smtClean="0"/>
              <a:t>Mussolini, 1922-1924</a:t>
            </a:r>
          </a:p>
          <a:p>
            <a:endParaRPr lang="en-US" dirty="0" smtClean="0"/>
          </a:p>
          <a:p>
            <a:pPr>
              <a:buFont typeface="Wingdings 3" pitchFamily="18" charset="2"/>
              <a:buChar char="î"/>
            </a:pPr>
            <a:r>
              <a:rPr lang="en-US" dirty="0" err="1" smtClean="0"/>
              <a:t>Matteotti</a:t>
            </a:r>
            <a:r>
              <a:rPr lang="en-US" dirty="0" smtClean="0"/>
              <a:t> to Chamber of Deputies, 30 May 1924:</a:t>
            </a:r>
          </a:p>
          <a:p>
            <a:pPr>
              <a:buFont typeface="Wingdings 3" pitchFamily="18" charset="2"/>
              <a:buChar char="î"/>
            </a:pPr>
            <a:endParaRPr lang="en-US" dirty="0" smtClean="0"/>
          </a:p>
          <a:p>
            <a:pPr>
              <a:buNone/>
            </a:pPr>
            <a:r>
              <a:rPr lang="en-US" dirty="0" smtClean="0"/>
              <a:t>“No one has been free because every citizen knew… that even had he dared with majority support to express his opposition the government had a force at its disposal that would have nullified his words… We are defending the sovereign freedom of the Italian people… by demanding the nullification of the elections.”</a:t>
            </a:r>
          </a:p>
          <a:p>
            <a:pPr>
              <a:buNone/>
            </a:pPr>
            <a:endParaRPr lang="en-US" dirty="0" smtClean="0"/>
          </a:p>
          <a:p>
            <a:pPr>
              <a:buFont typeface="Wingdings 3" pitchFamily="18" charset="2"/>
              <a:buChar char="î"/>
            </a:pPr>
            <a:r>
              <a:rPr lang="en-US" dirty="0" smtClean="0"/>
              <a:t>“Now you can prepare my funeral oration.”—to colleagues as he left the chamber</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371600"/>
            <a:ext cx="8503920" cy="5029200"/>
          </a:xfrm>
        </p:spPr>
        <p:txBody>
          <a:bodyPr>
            <a:normAutofit/>
          </a:bodyPr>
          <a:lstStyle/>
          <a:p>
            <a:r>
              <a:rPr lang="en-US" dirty="0" smtClean="0"/>
              <a:t>Mussolini, 1922-1924</a:t>
            </a:r>
          </a:p>
          <a:p>
            <a:endParaRPr lang="en-US" dirty="0" smtClean="0"/>
          </a:p>
          <a:p>
            <a:pPr>
              <a:buFont typeface="Wingdings 3" pitchFamily="18" charset="2"/>
              <a:buChar char="î"/>
            </a:pPr>
            <a:r>
              <a:rPr lang="en-US" dirty="0" smtClean="0"/>
              <a:t>Mussolini in </a:t>
            </a:r>
            <a:r>
              <a:rPr lang="en-US" i="1" dirty="0" smtClean="0"/>
              <a:t>Il </a:t>
            </a:r>
            <a:r>
              <a:rPr lang="en-US" i="1" dirty="0" err="1" smtClean="0"/>
              <a:t>Popolo</a:t>
            </a:r>
            <a:r>
              <a:rPr lang="en-US" dirty="0" smtClean="0"/>
              <a:t>, 31 May 1924:</a:t>
            </a:r>
          </a:p>
          <a:p>
            <a:pPr>
              <a:buFont typeface="Wingdings 3" pitchFamily="18" charset="2"/>
              <a:buChar char="î"/>
            </a:pPr>
            <a:endParaRPr lang="en-US" dirty="0" smtClean="0"/>
          </a:p>
          <a:p>
            <a:pPr>
              <a:buNone/>
            </a:pPr>
            <a:r>
              <a:rPr lang="en-US" dirty="0" smtClean="0"/>
              <a:t>“</a:t>
            </a:r>
            <a:r>
              <a:rPr lang="en-US" dirty="0" err="1" smtClean="0"/>
              <a:t>Matteotti</a:t>
            </a:r>
            <a:r>
              <a:rPr lang="en-US" dirty="0" smtClean="0"/>
              <a:t> made a speech of an outrageously provocative nature which should deserve some more concrete reply than the label scoundrel.”</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371600"/>
            <a:ext cx="8503920" cy="5029200"/>
          </a:xfrm>
        </p:spPr>
        <p:txBody>
          <a:bodyPr>
            <a:normAutofit/>
          </a:bodyPr>
          <a:lstStyle/>
          <a:p>
            <a:r>
              <a:rPr lang="en-US" dirty="0" smtClean="0"/>
              <a:t>Mussolini, 1922-1924</a:t>
            </a:r>
          </a:p>
          <a:p>
            <a:endParaRPr lang="en-US" dirty="0" smtClean="0"/>
          </a:p>
          <a:p>
            <a:pPr>
              <a:buFont typeface="Wingdings 3" pitchFamily="18" charset="2"/>
              <a:buChar char="î"/>
            </a:pPr>
            <a:r>
              <a:rPr lang="en-US" dirty="0" smtClean="0"/>
              <a:t>1o June 1924: </a:t>
            </a:r>
            <a:r>
              <a:rPr lang="en-US" dirty="0" err="1" smtClean="0"/>
              <a:t>Matteotti</a:t>
            </a:r>
            <a:r>
              <a:rPr lang="en-US" dirty="0" smtClean="0"/>
              <a:t> forced into a car</a:t>
            </a:r>
          </a:p>
          <a:p>
            <a:pPr>
              <a:buFont typeface="Wingdings 3" pitchFamily="18" charset="2"/>
              <a:buChar char="î"/>
            </a:pPr>
            <a:endParaRPr lang="en-US" dirty="0" smtClean="0"/>
          </a:p>
          <a:p>
            <a:pPr>
              <a:buFont typeface="Wingdings 3" pitchFamily="18" charset="2"/>
              <a:buChar char="î"/>
            </a:pPr>
            <a:r>
              <a:rPr lang="en-US" dirty="0" smtClean="0"/>
              <a:t>License plate number of the car (55 12169) belonged to a leading Fascist</a:t>
            </a:r>
          </a:p>
          <a:p>
            <a:pPr>
              <a:buFont typeface="Wingdings 3" pitchFamily="18" charset="2"/>
              <a:buChar char="î"/>
            </a:pPr>
            <a:r>
              <a:rPr lang="en-US" dirty="0" smtClean="0"/>
              <a:t>Investigation led to leader (</a:t>
            </a:r>
            <a:r>
              <a:rPr lang="en-US" dirty="0" err="1" smtClean="0"/>
              <a:t>Dumini</a:t>
            </a:r>
            <a:r>
              <a:rPr lang="en-US" dirty="0" smtClean="0"/>
              <a:t>) of a secret hit squad called </a:t>
            </a:r>
            <a:r>
              <a:rPr lang="en-US" dirty="0" err="1" smtClean="0"/>
              <a:t>Cheka</a:t>
            </a:r>
            <a:endParaRPr lang="en-US" dirty="0" smtClean="0"/>
          </a:p>
          <a:p>
            <a:pPr>
              <a:buFont typeface="Wingdings 3" pitchFamily="18" charset="2"/>
              <a:buChar char="î"/>
            </a:pPr>
            <a:r>
              <a:rPr lang="en-US" dirty="0" smtClean="0"/>
              <a:t>“Nine Homicides” </a:t>
            </a:r>
            <a:r>
              <a:rPr lang="en-US" dirty="0" err="1" smtClean="0"/>
              <a:t>Dumini</a:t>
            </a:r>
            <a:r>
              <a:rPr lang="en-US" dirty="0" smtClean="0"/>
              <a:t>, was personal asst. to </a:t>
            </a:r>
            <a:r>
              <a:rPr lang="en-US" dirty="0" err="1" smtClean="0"/>
              <a:t>Cesare</a:t>
            </a:r>
            <a:r>
              <a:rPr lang="en-US" dirty="0" smtClean="0"/>
              <a:t> Rossi, Mussolini’s press secretary</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219200"/>
          </a:xfrm>
        </p:spPr>
        <p:txBody>
          <a:bodyPr>
            <a:normAutofit/>
          </a:bodyPr>
          <a:lstStyle/>
          <a:p>
            <a:r>
              <a:rPr lang="en-US" b="1" dirty="0" smtClean="0"/>
              <a:t>Mussolini in Power: </a:t>
            </a:r>
            <a:br>
              <a:rPr lang="en-US" b="1" dirty="0" smtClean="0"/>
            </a:br>
            <a:r>
              <a:rPr lang="en-US" b="1" dirty="0" smtClean="0"/>
              <a:t>From PM to Dictator</a:t>
            </a:r>
            <a:endParaRPr lang="en-US" dirty="0"/>
          </a:p>
        </p:txBody>
      </p:sp>
      <p:graphicFrame>
        <p:nvGraphicFramePr>
          <p:cNvPr id="4" name="Content Placeholder 3"/>
          <p:cNvGraphicFramePr>
            <a:graphicFrameLocks noGrp="1"/>
          </p:cNvGraphicFramePr>
          <p:nvPr>
            <p:ph sz="quarter" idx="1"/>
          </p:nvPr>
        </p:nvGraphicFramePr>
        <p:xfrm>
          <a:off x="301625" y="1527175"/>
          <a:ext cx="8504238" cy="45720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371600"/>
            <a:ext cx="8503920" cy="5029200"/>
          </a:xfrm>
        </p:spPr>
        <p:txBody>
          <a:bodyPr>
            <a:normAutofit/>
          </a:bodyPr>
          <a:lstStyle/>
          <a:p>
            <a:r>
              <a:rPr lang="en-US" dirty="0" smtClean="0"/>
              <a:t>Mussolini, 1922-1924</a:t>
            </a:r>
          </a:p>
          <a:p>
            <a:endParaRPr lang="en-US" dirty="0" smtClean="0"/>
          </a:p>
          <a:p>
            <a:pPr>
              <a:buFont typeface="Wingdings 3" pitchFamily="18" charset="2"/>
              <a:buChar char="î"/>
            </a:pPr>
            <a:r>
              <a:rPr lang="en-US" dirty="0" smtClean="0"/>
              <a:t>Did Mussolini order the murder?  Did he know about it?  Was he involved in any way?</a:t>
            </a:r>
          </a:p>
          <a:p>
            <a:pPr>
              <a:buFont typeface="Wingdings 3" pitchFamily="18" charset="2"/>
              <a:buChar char="î"/>
            </a:pPr>
            <a:r>
              <a:rPr lang="en-US" dirty="0" smtClean="0"/>
              <a:t>Widespread outrage in Italy: newspapers, demonstrations, torn up Fascist membership cards</a:t>
            </a:r>
          </a:p>
          <a:p>
            <a:pPr>
              <a:buFont typeface="Wingdings 3" pitchFamily="18" charset="2"/>
              <a:buChar char="î"/>
            </a:pPr>
            <a:r>
              <a:rPr lang="en-US" dirty="0" smtClean="0"/>
              <a:t>Was Mussolini head of a terrorist regime?</a:t>
            </a:r>
          </a:p>
          <a:p>
            <a:pPr>
              <a:buFont typeface="Wingdings 3" pitchFamily="18" charset="2"/>
              <a:buChar char="î"/>
            </a:pPr>
            <a:r>
              <a:rPr lang="en-US" dirty="0" smtClean="0"/>
              <a:t>Was he the head of a strengthened form of parliamentary govt. that operated w/in law?</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371600"/>
            <a:ext cx="8503920" cy="5029200"/>
          </a:xfrm>
        </p:spPr>
        <p:txBody>
          <a:bodyPr>
            <a:normAutofit lnSpcReduction="10000"/>
          </a:bodyPr>
          <a:lstStyle/>
          <a:p>
            <a:r>
              <a:rPr lang="en-US" dirty="0" smtClean="0"/>
              <a:t>Mussolini, 1922-1924</a:t>
            </a:r>
          </a:p>
          <a:p>
            <a:endParaRPr lang="en-US" dirty="0" smtClean="0"/>
          </a:p>
          <a:p>
            <a:pPr>
              <a:buFont typeface="Wingdings 3" pitchFamily="18" charset="2"/>
              <a:buChar char="î"/>
            </a:pPr>
            <a:r>
              <a:rPr lang="en-US" dirty="0" smtClean="0"/>
              <a:t>June 1924: Aventine Secession</a:t>
            </a:r>
          </a:p>
          <a:p>
            <a:pPr>
              <a:buFont typeface="Wingdings 3" pitchFamily="18" charset="2"/>
              <a:buChar char="î"/>
            </a:pPr>
            <a:endParaRPr lang="en-US" dirty="0" smtClean="0"/>
          </a:p>
          <a:p>
            <a:pPr>
              <a:buFont typeface="Wingdings 3" pitchFamily="18" charset="2"/>
              <a:buChar char="î"/>
            </a:pPr>
            <a:r>
              <a:rPr lang="en-US" dirty="0" smtClean="0"/>
              <a:t>Most opposition deputies walked out of Parliament in protest to Mussolini’s govt.</a:t>
            </a:r>
          </a:p>
          <a:p>
            <a:pPr>
              <a:buFont typeface="Wingdings 3" pitchFamily="18" charset="2"/>
              <a:buChar char="î"/>
            </a:pPr>
            <a:endParaRPr lang="en-US" dirty="0" smtClean="0"/>
          </a:p>
          <a:p>
            <a:pPr>
              <a:buFont typeface="Wingdings 3" pitchFamily="18" charset="2"/>
              <a:buChar char="î"/>
            </a:pPr>
            <a:r>
              <a:rPr lang="en-US" dirty="0" smtClean="0"/>
              <a:t>Met elsewhere &amp; declared themselves the true representatives of the Italian people</a:t>
            </a:r>
          </a:p>
          <a:p>
            <a:pPr>
              <a:buFont typeface="Wingdings 3" pitchFamily="18" charset="2"/>
              <a:buChar char="î"/>
            </a:pPr>
            <a:endParaRPr lang="en-US" dirty="0" smtClean="0"/>
          </a:p>
          <a:p>
            <a:pPr>
              <a:buFont typeface="Wingdings 3" pitchFamily="18" charset="2"/>
              <a:buChar char="î"/>
            </a:pPr>
            <a:r>
              <a:rPr lang="en-US" dirty="0" smtClean="0"/>
              <a:t>Expected the King to dismiss Mussolini</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371600"/>
            <a:ext cx="8503920" cy="5029200"/>
          </a:xfrm>
        </p:spPr>
        <p:txBody>
          <a:bodyPr>
            <a:normAutofit/>
          </a:bodyPr>
          <a:lstStyle/>
          <a:p>
            <a:r>
              <a:rPr lang="en-US" dirty="0" smtClean="0"/>
              <a:t>Mussolini, 1922-1924</a:t>
            </a:r>
          </a:p>
          <a:p>
            <a:endParaRPr lang="en-US" dirty="0" smtClean="0"/>
          </a:p>
          <a:p>
            <a:pPr>
              <a:buFont typeface="Wingdings 3" pitchFamily="18" charset="2"/>
              <a:buChar char="î"/>
            </a:pPr>
            <a:r>
              <a:rPr lang="en-US" dirty="0" smtClean="0"/>
              <a:t>Mussolini’s Position June 1924-Dec.1924:</a:t>
            </a:r>
          </a:p>
          <a:p>
            <a:pPr marL="514350" indent="-514350">
              <a:buFont typeface="Courier New" pitchFamily="49" charset="0"/>
              <a:buChar char="o"/>
            </a:pPr>
            <a:r>
              <a:rPr lang="en-US" dirty="0" smtClean="0"/>
              <a:t>repression &amp; concession—press censorship increased; militia mobilized &amp; integrated into army; loyalty oath to King; Rossi &amp; chief of police fired; Mussolini steps down as Interior Minister</a:t>
            </a:r>
          </a:p>
          <a:p>
            <a:pPr marL="514350" indent="-514350">
              <a:buFont typeface="Courier New" pitchFamily="49" charset="0"/>
              <a:buChar char="o"/>
            </a:pPr>
            <a:r>
              <a:rPr lang="en-US" dirty="0" err="1" smtClean="0"/>
              <a:t>Ras</a:t>
            </a:r>
            <a:r>
              <a:rPr lang="en-US" dirty="0" smtClean="0"/>
              <a:t> &amp; radicals wanted Mussolini to seize power in dictatorship</a:t>
            </a:r>
          </a:p>
          <a:p>
            <a:pPr marL="514350" indent="-514350">
              <a:buFont typeface="Courier New" pitchFamily="49" charset="0"/>
              <a:buChar char="o"/>
            </a:pPr>
            <a:r>
              <a:rPr lang="en-US" dirty="0" smtClean="0"/>
              <a:t>Dec. 1924 evidence implicated Mussolini in </a:t>
            </a:r>
            <a:r>
              <a:rPr lang="en-US" dirty="0" err="1" smtClean="0"/>
              <a:t>Matteotti’s</a:t>
            </a:r>
            <a:r>
              <a:rPr lang="en-US" dirty="0" smtClean="0"/>
              <a:t> assassination</a:t>
            </a: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371600"/>
            <a:ext cx="8503920" cy="5029200"/>
          </a:xfrm>
        </p:spPr>
        <p:txBody>
          <a:bodyPr>
            <a:normAutofit/>
          </a:bodyPr>
          <a:lstStyle/>
          <a:p>
            <a:r>
              <a:rPr lang="en-US" dirty="0" smtClean="0"/>
              <a:t>Mussolini, 1922-1924</a:t>
            </a:r>
          </a:p>
          <a:p>
            <a:endParaRPr lang="en-US" dirty="0" smtClean="0"/>
          </a:p>
          <a:p>
            <a:pPr>
              <a:buFont typeface="Wingdings 3" pitchFamily="18" charset="2"/>
              <a:buChar char="î"/>
            </a:pPr>
            <a:r>
              <a:rPr lang="en-US" dirty="0" smtClean="0"/>
              <a:t>Mussolini’s Position June 1924-Dec.1924:</a:t>
            </a:r>
          </a:p>
          <a:p>
            <a:pPr marL="514350" indent="-514350">
              <a:buFont typeface="Courier New" pitchFamily="49" charset="0"/>
              <a:buChar char="o"/>
            </a:pPr>
            <a:endParaRPr lang="en-US" dirty="0" smtClean="0"/>
          </a:p>
          <a:p>
            <a:pPr marL="514350" indent="-514350">
              <a:buFont typeface="Courier New" pitchFamily="49" charset="0"/>
              <a:buChar char="o"/>
            </a:pPr>
            <a:r>
              <a:rPr lang="en-US" dirty="0" smtClean="0"/>
              <a:t>radicals in Fascist Party saw power slipping from them unless Mussolini acted</a:t>
            </a:r>
          </a:p>
          <a:p>
            <a:pPr marL="514350" indent="-514350">
              <a:buFont typeface="Courier New" pitchFamily="49" charset="0"/>
              <a:buChar char="o"/>
            </a:pPr>
            <a:r>
              <a:rPr lang="en-US" dirty="0" smtClean="0"/>
              <a:t>31 Dec. 1924: tense meeting of Fascist Party</a:t>
            </a:r>
          </a:p>
          <a:p>
            <a:pPr marL="514350" indent="-514350">
              <a:buFont typeface="Courier New" pitchFamily="49" charset="0"/>
              <a:buChar char="o"/>
            </a:pPr>
            <a:r>
              <a:rPr lang="en-US" dirty="0" smtClean="0"/>
              <a:t>Mussolini vacillation ended</a:t>
            </a: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371600"/>
            <a:ext cx="8503920" cy="5029200"/>
          </a:xfrm>
        </p:spPr>
        <p:txBody>
          <a:bodyPr>
            <a:normAutofit lnSpcReduction="10000"/>
          </a:bodyPr>
          <a:lstStyle/>
          <a:p>
            <a:r>
              <a:rPr lang="en-US" dirty="0" smtClean="0"/>
              <a:t>Mussolini, 1922-1924</a:t>
            </a:r>
          </a:p>
          <a:p>
            <a:endParaRPr lang="en-US" dirty="0" smtClean="0"/>
          </a:p>
          <a:p>
            <a:pPr>
              <a:buFont typeface="Wingdings 3" pitchFamily="18" charset="2"/>
              <a:buChar char="î"/>
            </a:pPr>
            <a:r>
              <a:rPr lang="en-US" dirty="0" smtClean="0"/>
              <a:t>3 Jan. 1925: Mussolini addresses Chamber of Deputies</a:t>
            </a:r>
          </a:p>
          <a:p>
            <a:pPr>
              <a:buFont typeface="Wingdings 3" pitchFamily="18" charset="2"/>
              <a:buChar char="î"/>
            </a:pPr>
            <a:endParaRPr lang="en-US" dirty="0" smtClean="0"/>
          </a:p>
          <a:p>
            <a:pPr>
              <a:buFont typeface="Wingdings 3" pitchFamily="18" charset="2"/>
              <a:buChar char="î"/>
            </a:pPr>
            <a:r>
              <a:rPr lang="en-US" dirty="0" smtClean="0"/>
              <a:t>Mussolini takes responsibility for Fascism</a:t>
            </a:r>
          </a:p>
          <a:p>
            <a:pPr>
              <a:buFont typeface="Wingdings 3" pitchFamily="18" charset="2"/>
              <a:buChar char="î"/>
            </a:pPr>
            <a:r>
              <a:rPr lang="en-US" dirty="0" smtClean="0"/>
              <a:t>not for </a:t>
            </a:r>
            <a:r>
              <a:rPr lang="en-US" dirty="0" err="1" smtClean="0"/>
              <a:t>Matteotti’s</a:t>
            </a:r>
            <a:r>
              <a:rPr lang="en-US" dirty="0" smtClean="0"/>
              <a:t> murder</a:t>
            </a:r>
          </a:p>
          <a:p>
            <a:pPr>
              <a:buFont typeface="Wingdings 3" pitchFamily="18" charset="2"/>
              <a:buChar char="î"/>
            </a:pPr>
            <a:r>
              <a:rPr lang="en-US" dirty="0" smtClean="0"/>
              <a:t>Dictatorship to go into effect in 48 hours</a:t>
            </a:r>
          </a:p>
          <a:p>
            <a:pPr>
              <a:buFont typeface="Wingdings 3" pitchFamily="18" charset="2"/>
              <a:buChar char="î"/>
            </a:pPr>
            <a:endParaRPr lang="en-US" dirty="0" smtClean="0"/>
          </a:p>
          <a:p>
            <a:pPr>
              <a:buFont typeface="Wingdings 3" pitchFamily="18" charset="2"/>
              <a:buChar char="î"/>
            </a:pPr>
            <a:r>
              <a:rPr lang="en-US" b="1" dirty="0" smtClean="0"/>
              <a:t>Process of Dictatorship Began (completed May 1928)</a:t>
            </a: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371600"/>
            <a:ext cx="8503920" cy="5029200"/>
          </a:xfrm>
        </p:spPr>
        <p:txBody>
          <a:bodyPr>
            <a:normAutofit fontScale="92500" lnSpcReduction="10000"/>
          </a:bodyPr>
          <a:lstStyle/>
          <a:p>
            <a:r>
              <a:rPr lang="en-US" dirty="0" smtClean="0"/>
              <a:t>How did Mussolini survive the </a:t>
            </a:r>
            <a:r>
              <a:rPr lang="en-US" dirty="0" err="1" smtClean="0"/>
              <a:t>Matteotti</a:t>
            </a:r>
            <a:r>
              <a:rPr lang="en-US" dirty="0" smtClean="0"/>
              <a:t> Crisis?</a:t>
            </a:r>
          </a:p>
          <a:p>
            <a:pPr marL="514350" indent="-514350">
              <a:buFont typeface="+mj-lt"/>
              <a:buAutoNum type="alphaLcPeriod"/>
            </a:pPr>
            <a:endParaRPr lang="en-US" dirty="0" smtClean="0"/>
          </a:p>
          <a:p>
            <a:pPr marL="514350" indent="-514350">
              <a:buFont typeface="+mj-lt"/>
              <a:buAutoNum type="alphaLcPeriod"/>
            </a:pPr>
            <a:r>
              <a:rPr lang="en-US" dirty="0" smtClean="0"/>
              <a:t>King Victor Emmanuel III unwilling to act—safer to keep Mussolini in office &amp; had learned lesson</a:t>
            </a:r>
          </a:p>
          <a:p>
            <a:pPr marL="514350" indent="-514350">
              <a:buFont typeface="+mj-lt"/>
              <a:buAutoNum type="alphaLcPeriod"/>
            </a:pPr>
            <a:r>
              <a:rPr lang="en-US" dirty="0" smtClean="0"/>
              <a:t>Elite not completely happy, but thought had done a good job—esp. given alternatives</a:t>
            </a:r>
          </a:p>
          <a:p>
            <a:pPr marL="514350" indent="-514350">
              <a:buFont typeface="+mj-lt"/>
              <a:buAutoNum type="alphaLcPeriod"/>
            </a:pPr>
            <a:r>
              <a:rPr lang="en-US" dirty="0" smtClean="0"/>
              <a:t>Church—Mussolini had saved Italy from Socialism</a:t>
            </a:r>
          </a:p>
          <a:p>
            <a:pPr marL="514350" indent="-514350">
              <a:buFont typeface="+mj-lt"/>
              <a:buAutoNum type="alphaLcPeriod"/>
            </a:pPr>
            <a:r>
              <a:rPr lang="en-US" dirty="0" smtClean="0"/>
              <a:t>Army—would obey the King</a:t>
            </a:r>
          </a:p>
          <a:p>
            <a:pPr marL="514350" indent="-514350">
              <a:buFont typeface="+mj-lt"/>
              <a:buAutoNum type="alphaLcPeriod"/>
            </a:pPr>
            <a:r>
              <a:rPr lang="en-US" dirty="0" smtClean="0"/>
              <a:t>Moderate Deputies—saw Mussolini weakened &amp; thought could control him</a:t>
            </a:r>
          </a:p>
          <a:p>
            <a:pPr marL="514350" indent="-514350">
              <a:buFont typeface="+mj-lt"/>
              <a:buAutoNum type="alphaLcPeriod"/>
            </a:pPr>
            <a:r>
              <a:rPr lang="en-US" dirty="0" smtClean="0"/>
              <a:t>Opposition unable to cooperate</a:t>
            </a:r>
          </a:p>
          <a:p>
            <a:pPr marL="514350" indent="-514350">
              <a:buFont typeface="+mj-lt"/>
              <a:buAutoNum type="alphaLcPeriod"/>
            </a:pPr>
            <a:r>
              <a:rPr lang="en-US" dirty="0" err="1" smtClean="0"/>
              <a:t>Ras</a:t>
            </a:r>
            <a:r>
              <a:rPr lang="en-US" dirty="0" smtClean="0"/>
              <a:t> wanted </a:t>
            </a:r>
            <a:r>
              <a:rPr lang="en-US" dirty="0" err="1" smtClean="0"/>
              <a:t>dicatorship</a:t>
            </a:r>
            <a:endParaRPr lang="en-US"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371600"/>
            <a:ext cx="8503920" cy="5029200"/>
          </a:xfrm>
        </p:spPr>
        <p:txBody>
          <a:bodyPr>
            <a:normAutofit/>
          </a:bodyPr>
          <a:lstStyle/>
          <a:p>
            <a:r>
              <a:rPr lang="en-US" dirty="0" smtClean="0"/>
              <a:t>How did Mussolini survive the </a:t>
            </a:r>
            <a:r>
              <a:rPr lang="en-US" dirty="0" err="1" smtClean="0"/>
              <a:t>Matteotti</a:t>
            </a:r>
            <a:r>
              <a:rPr lang="en-US" dirty="0" smtClean="0"/>
              <a:t> Crisis?</a:t>
            </a:r>
          </a:p>
          <a:p>
            <a:pPr marL="514350" indent="-514350">
              <a:buNone/>
            </a:pPr>
            <a:endParaRPr lang="en-US" dirty="0" smtClean="0"/>
          </a:p>
          <a:p>
            <a:pPr marL="514350" indent="-514350">
              <a:buNone/>
            </a:pPr>
            <a:r>
              <a:rPr lang="en-US" dirty="0" smtClean="0"/>
              <a:t>“Mussolini panicked and would have resigned had the King required it.  The King did not demonstrating the unwillingness of conservatives even now to abandon Mussolini, partly from fear of a left-wing revival and partly in the hope of exploiting Mussolini’s vulnerability to increase their influence over him.”</a:t>
            </a:r>
          </a:p>
          <a:p>
            <a:pPr marL="514350" indent="-514350">
              <a:buNone/>
            </a:pPr>
            <a:r>
              <a:rPr lang="en-US" dirty="0" smtClean="0"/>
              <a:t>	—M. </a:t>
            </a:r>
            <a:r>
              <a:rPr lang="en-US" dirty="0" err="1" smtClean="0"/>
              <a:t>Blinkhorn</a:t>
            </a:r>
            <a:r>
              <a:rPr lang="en-US" dirty="0" smtClean="0"/>
              <a:t>, </a:t>
            </a:r>
            <a:r>
              <a:rPr lang="en-US" i="1" dirty="0" smtClean="0"/>
              <a:t>Mussolini and Fascist Italy</a:t>
            </a:r>
            <a:endParaRPr lang="en-US"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371600"/>
            <a:ext cx="8503920" cy="5029200"/>
          </a:xfrm>
        </p:spPr>
        <p:txBody>
          <a:bodyPr>
            <a:normAutofit/>
          </a:bodyPr>
          <a:lstStyle/>
          <a:p>
            <a:r>
              <a:rPr lang="en-US" dirty="0" smtClean="0"/>
              <a:t>How did Mussolini survive the </a:t>
            </a:r>
            <a:r>
              <a:rPr lang="en-US" dirty="0" err="1" smtClean="0"/>
              <a:t>Matteotti</a:t>
            </a:r>
            <a:r>
              <a:rPr lang="en-US" dirty="0" smtClean="0"/>
              <a:t> Crisis?</a:t>
            </a:r>
          </a:p>
          <a:p>
            <a:pPr marL="514350" indent="-514350">
              <a:buNone/>
            </a:pPr>
            <a:endParaRPr lang="en-US" dirty="0" smtClean="0"/>
          </a:p>
          <a:p>
            <a:pPr marL="514350" indent="-514350">
              <a:buNone/>
            </a:pPr>
            <a:r>
              <a:rPr lang="en-US" dirty="0" smtClean="0"/>
              <a:t>“The reluctant attitudes of the King and Pope summarized the problems in a nutshell: the Italian power structure was slow to admit that its creature, Fascism, was out of control, and without leadership from the power structure, the anti-Fascist opposition remained fragmented and embryonic.”</a:t>
            </a:r>
          </a:p>
          <a:p>
            <a:pPr marL="514350" indent="-514350">
              <a:buNone/>
            </a:pPr>
            <a:r>
              <a:rPr lang="en-US" dirty="0" smtClean="0"/>
              <a:t>	—A. </a:t>
            </a:r>
            <a:r>
              <a:rPr lang="en-US" dirty="0" err="1" smtClean="0"/>
              <a:t>Cassels</a:t>
            </a:r>
            <a:r>
              <a:rPr lang="en-US" dirty="0" smtClean="0"/>
              <a:t>, </a:t>
            </a:r>
            <a:r>
              <a:rPr lang="en-US" i="1" dirty="0" smtClean="0"/>
              <a:t>Fascist Italy</a:t>
            </a:r>
            <a:endParaRPr lang="en-US"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371600"/>
            <a:ext cx="8503920" cy="5029200"/>
          </a:xfrm>
        </p:spPr>
        <p:txBody>
          <a:bodyPr>
            <a:normAutofit fontScale="92500" lnSpcReduction="20000"/>
          </a:bodyPr>
          <a:lstStyle/>
          <a:p>
            <a:r>
              <a:rPr lang="en-US" dirty="0" smtClean="0"/>
              <a:t>How did Mussolini survive the </a:t>
            </a:r>
            <a:r>
              <a:rPr lang="en-US" dirty="0" err="1" smtClean="0"/>
              <a:t>Matteotti</a:t>
            </a:r>
            <a:r>
              <a:rPr lang="en-US" dirty="0" smtClean="0"/>
              <a:t> Crisis?</a:t>
            </a:r>
          </a:p>
          <a:p>
            <a:pPr marL="514350" indent="-514350">
              <a:buNone/>
            </a:pPr>
            <a:endParaRPr lang="en-US" dirty="0" smtClean="0"/>
          </a:p>
          <a:p>
            <a:pPr marL="514350" indent="-514350">
              <a:buNone/>
            </a:pPr>
            <a:r>
              <a:rPr lang="en-US" dirty="0" smtClean="0"/>
              <a:t>“His victory, once again, owed much to the militant squads and to their power in the provinces; and, once again, it owed much to the King’s unwillingness to use the army against the Fascists.  Yet once again, it was not inevitable.  If the opposition parties had been present in the Chamber… or if the Rossi memorandum had not been published when it was [during holidays]… or if the militia ‘consuls’ had not put pressure on in late December, or if the elder statesmen… had shown more initiative, then Mussolini might have fallen… the King had decided, and Mussolini was safe.”</a:t>
            </a:r>
          </a:p>
          <a:p>
            <a:pPr marL="514350" indent="-514350">
              <a:buNone/>
            </a:pPr>
            <a:r>
              <a:rPr lang="en-US" dirty="0" smtClean="0"/>
              <a:t>	—M. Clark, </a:t>
            </a:r>
            <a:r>
              <a:rPr lang="en-US" i="1" dirty="0" smtClean="0"/>
              <a:t>Modern Italy 1871-1982</a:t>
            </a:r>
            <a:endParaRPr lang="en-US"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371600"/>
            <a:ext cx="8503920" cy="5029200"/>
          </a:xfrm>
        </p:spPr>
        <p:txBody>
          <a:bodyPr>
            <a:normAutofit/>
          </a:bodyPr>
          <a:lstStyle/>
          <a:p>
            <a:r>
              <a:rPr lang="en-US" dirty="0" smtClean="0"/>
              <a:t>Mussolini, 1925-1928</a:t>
            </a:r>
          </a:p>
          <a:p>
            <a:endParaRPr lang="en-US" b="1" dirty="0" smtClean="0"/>
          </a:p>
          <a:p>
            <a:pPr>
              <a:buFont typeface="Wingdings 3" pitchFamily="18" charset="2"/>
              <a:buChar char="î"/>
            </a:pPr>
            <a:r>
              <a:rPr lang="en-US" dirty="0" smtClean="0"/>
              <a:t>Arrests of opponents</a:t>
            </a:r>
          </a:p>
          <a:p>
            <a:pPr>
              <a:buFont typeface="Wingdings 3" pitchFamily="18" charset="2"/>
              <a:buChar char="î"/>
            </a:pPr>
            <a:endParaRPr lang="en-US" dirty="0" smtClean="0"/>
          </a:p>
          <a:p>
            <a:pPr>
              <a:buFont typeface="Wingdings 3" pitchFamily="18" charset="2"/>
              <a:buChar char="î"/>
            </a:pPr>
            <a:r>
              <a:rPr lang="en-US" dirty="0" smtClean="0"/>
              <a:t>Increasingly repressive decrees &amp; laws</a:t>
            </a:r>
          </a:p>
          <a:p>
            <a:pPr>
              <a:buFont typeface="Wingdings 3" pitchFamily="18" charset="2"/>
              <a:buChar char="î"/>
            </a:pPr>
            <a:endParaRPr lang="en-US" dirty="0" smtClean="0"/>
          </a:p>
          <a:p>
            <a:pPr>
              <a:buFont typeface="Wingdings 3" pitchFamily="18" charset="2"/>
              <a:buChar char="î"/>
            </a:pPr>
            <a:r>
              <a:rPr lang="en-US" dirty="0" smtClean="0"/>
              <a:t>Fascist Movement into a personal dictatorship—centralized control of party into a govt. ministry then fired the </a:t>
            </a:r>
            <a:r>
              <a:rPr lang="en-US" dirty="0" err="1" smtClean="0"/>
              <a:t>Ras</a:t>
            </a:r>
            <a:r>
              <a:rPr lang="en-US" dirty="0" smtClean="0"/>
              <a:t> leader in charge of the ministry</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143000"/>
          </a:xfrm>
        </p:spPr>
        <p:txBody>
          <a:bodyPr>
            <a:normAutofit/>
          </a:bodyPr>
          <a:lstStyle/>
          <a:p>
            <a:r>
              <a:rPr lang="en-US" b="1" dirty="0" smtClean="0"/>
              <a:t>Mussolini in Power: </a:t>
            </a:r>
            <a:br>
              <a:rPr lang="en-US" b="1" dirty="0" smtClean="0"/>
            </a:br>
            <a:r>
              <a:rPr lang="en-US" b="1" dirty="0" smtClean="0"/>
              <a:t>From PM to Dictator</a:t>
            </a:r>
            <a:endParaRPr lang="en-US" b="1" dirty="0"/>
          </a:p>
        </p:txBody>
      </p:sp>
      <p:sp>
        <p:nvSpPr>
          <p:cNvPr id="3" name="Content Placeholder 2"/>
          <p:cNvSpPr>
            <a:spLocks noGrp="1"/>
          </p:cNvSpPr>
          <p:nvPr>
            <p:ph sz="quarter" idx="1"/>
          </p:nvPr>
        </p:nvSpPr>
        <p:spPr/>
        <p:txBody>
          <a:bodyPr>
            <a:normAutofit/>
          </a:bodyPr>
          <a:lstStyle/>
          <a:p>
            <a:r>
              <a:rPr lang="en-US" dirty="0" smtClean="0"/>
              <a:t>November 1922: Problems Facing Mussolini</a:t>
            </a:r>
          </a:p>
          <a:p>
            <a:pPr>
              <a:buFont typeface="Wingdings" pitchFamily="2" charset="2"/>
              <a:buChar char="Ø"/>
            </a:pPr>
            <a:endParaRPr lang="en-US" dirty="0" smtClean="0"/>
          </a:p>
          <a:p>
            <a:pPr marL="514350" indent="-514350">
              <a:buFont typeface="Wingdings" pitchFamily="2" charset="2"/>
              <a:buChar char="Ø"/>
            </a:pPr>
            <a:r>
              <a:rPr lang="en-US" dirty="0" smtClean="0"/>
              <a:t>He was 1 of only 4 Fascists in the Cabinet</a:t>
            </a:r>
          </a:p>
          <a:p>
            <a:pPr marL="514350" indent="-514350">
              <a:buFont typeface="Wingdings" pitchFamily="2" charset="2"/>
              <a:buChar char="Ø"/>
            </a:pPr>
            <a:endParaRPr lang="en-US" dirty="0" smtClean="0"/>
          </a:p>
          <a:p>
            <a:pPr marL="514350" indent="-514350">
              <a:buFont typeface="Wingdings" pitchFamily="2" charset="2"/>
              <a:buChar char="Ø"/>
            </a:pPr>
            <a:r>
              <a:rPr lang="en-US" dirty="0" smtClean="0"/>
              <a:t>Only 35 Fascists in 535-member Chamber of Deputies</a:t>
            </a:r>
          </a:p>
          <a:p>
            <a:pPr marL="514350" indent="-514350">
              <a:buFont typeface="Wingdings" pitchFamily="2" charset="2"/>
              <a:buChar char="Ø"/>
            </a:pPr>
            <a:endParaRPr lang="en-US" dirty="0" smtClean="0"/>
          </a:p>
          <a:p>
            <a:pPr marL="514350" indent="-514350">
              <a:buFont typeface="Wingdings" pitchFamily="2" charset="2"/>
              <a:buChar char="Ø"/>
            </a:pPr>
            <a:r>
              <a:rPr lang="en-US" dirty="0" smtClean="0"/>
              <a:t>Fascists had won only 7% of vote—power came partly from violence &amp; threat</a:t>
            </a: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371600"/>
            <a:ext cx="8503920" cy="5029200"/>
          </a:xfrm>
        </p:spPr>
        <p:txBody>
          <a:bodyPr>
            <a:normAutofit lnSpcReduction="10000"/>
          </a:bodyPr>
          <a:lstStyle/>
          <a:p>
            <a:r>
              <a:rPr lang="en-US" dirty="0" smtClean="0"/>
              <a:t>Mussolini, 1925-1928</a:t>
            </a:r>
          </a:p>
          <a:p>
            <a:endParaRPr lang="en-US" b="1" dirty="0" smtClean="0"/>
          </a:p>
          <a:p>
            <a:pPr>
              <a:buFont typeface="Wingdings 3" pitchFamily="18" charset="2"/>
              <a:buChar char="î"/>
            </a:pPr>
            <a:r>
              <a:rPr lang="en-US" dirty="0" smtClean="0"/>
              <a:t>Jan. 1925: arrests &amp; closing of hostile organizations</a:t>
            </a:r>
          </a:p>
          <a:p>
            <a:pPr>
              <a:buFont typeface="Wingdings 3" pitchFamily="18" charset="2"/>
              <a:buChar char="î"/>
            </a:pPr>
            <a:r>
              <a:rPr lang="en-US" dirty="0" smtClean="0"/>
              <a:t>All Fascist Cabinet</a:t>
            </a:r>
          </a:p>
          <a:p>
            <a:pPr>
              <a:buFont typeface="Wingdings 3" pitchFamily="18" charset="2"/>
              <a:buChar char="î"/>
            </a:pPr>
            <a:r>
              <a:rPr lang="en-US" dirty="0" err="1" smtClean="0"/>
              <a:t>Dopolavoro</a:t>
            </a:r>
            <a:r>
              <a:rPr lang="en-US" dirty="0" smtClean="0"/>
              <a:t>, mass leisure org., established</a:t>
            </a:r>
          </a:p>
          <a:p>
            <a:pPr>
              <a:buFont typeface="Wingdings 3" pitchFamily="18" charset="2"/>
              <a:buChar char="î"/>
            </a:pPr>
            <a:r>
              <a:rPr lang="en-US" dirty="0" smtClean="0"/>
              <a:t>Oct. 1925: Battle for Grain—make Italy self-sufficient (economic policy)</a:t>
            </a:r>
          </a:p>
          <a:p>
            <a:pPr>
              <a:buFont typeface="Wingdings 3" pitchFamily="18" charset="2"/>
              <a:buChar char="î"/>
            </a:pPr>
            <a:r>
              <a:rPr lang="en-US" dirty="0" smtClean="0"/>
              <a:t>Dec. 1925: greater press censorship</a:t>
            </a:r>
          </a:p>
          <a:p>
            <a:pPr>
              <a:buFont typeface="Wingdings 3" pitchFamily="18" charset="2"/>
              <a:buChar char="î"/>
            </a:pPr>
            <a:r>
              <a:rPr lang="en-US" dirty="0" smtClean="0"/>
              <a:t>Dec. 1925: Law on Powers of Head Government—gives Mussolini great executive power—</a:t>
            </a:r>
            <a:r>
              <a:rPr lang="en-US" b="1" dirty="0" smtClean="0"/>
              <a:t>rule by decree</a:t>
            </a: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371600"/>
            <a:ext cx="8503920" cy="5029200"/>
          </a:xfrm>
        </p:spPr>
        <p:txBody>
          <a:bodyPr>
            <a:normAutofit/>
          </a:bodyPr>
          <a:lstStyle/>
          <a:p>
            <a:r>
              <a:rPr lang="en-US" dirty="0" smtClean="0"/>
              <a:t>Mussolini, 1925-1928</a:t>
            </a:r>
          </a:p>
          <a:p>
            <a:endParaRPr lang="en-US" b="1" dirty="0" smtClean="0"/>
          </a:p>
          <a:p>
            <a:pPr>
              <a:buFont typeface="Wingdings 3" pitchFamily="18" charset="2"/>
              <a:buChar char="î"/>
            </a:pPr>
            <a:r>
              <a:rPr lang="en-US" dirty="0" smtClean="0"/>
              <a:t>Feb. 1926: elected mayors replaced by appointed </a:t>
            </a:r>
            <a:r>
              <a:rPr lang="en-US" dirty="0" err="1" smtClean="0"/>
              <a:t>podestas</a:t>
            </a:r>
            <a:endParaRPr lang="en-US" dirty="0" smtClean="0"/>
          </a:p>
          <a:p>
            <a:pPr>
              <a:buFont typeface="Wingdings 3" pitchFamily="18" charset="2"/>
              <a:buChar char="î"/>
            </a:pPr>
            <a:r>
              <a:rPr lang="en-US" dirty="0" smtClean="0"/>
              <a:t>April 1926: strikes forbidden; youth organization, </a:t>
            </a:r>
            <a:r>
              <a:rPr lang="en-US" dirty="0" err="1" smtClean="0"/>
              <a:t>Balilla</a:t>
            </a:r>
            <a:r>
              <a:rPr lang="en-US" dirty="0" smtClean="0"/>
              <a:t>, created</a:t>
            </a:r>
          </a:p>
          <a:p>
            <a:pPr>
              <a:buFont typeface="Wingdings 3" pitchFamily="18" charset="2"/>
              <a:buChar char="î"/>
            </a:pPr>
            <a:r>
              <a:rPr lang="en-US" dirty="0" smtClean="0"/>
              <a:t>July 1926: Ministry of Corporations established</a:t>
            </a:r>
          </a:p>
          <a:p>
            <a:pPr>
              <a:buFont typeface="Wingdings 3" pitchFamily="18" charset="2"/>
              <a:buChar char="î"/>
            </a:pPr>
            <a:r>
              <a:rPr lang="en-US" dirty="0" smtClean="0"/>
              <a:t>Oct. 1926: opposition parties banned</a:t>
            </a:r>
          </a:p>
          <a:p>
            <a:pPr>
              <a:buFont typeface="Wingdings 3" pitchFamily="18" charset="2"/>
              <a:buChar char="î"/>
            </a:pPr>
            <a:endParaRPr lang="en-US"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371600"/>
            <a:ext cx="8503920" cy="5029200"/>
          </a:xfrm>
        </p:spPr>
        <p:txBody>
          <a:bodyPr>
            <a:normAutofit/>
          </a:bodyPr>
          <a:lstStyle/>
          <a:p>
            <a:r>
              <a:rPr lang="en-US" dirty="0" smtClean="0"/>
              <a:t>Mussolini, 1925-1928</a:t>
            </a:r>
          </a:p>
          <a:p>
            <a:endParaRPr lang="en-US" b="1" dirty="0" smtClean="0"/>
          </a:p>
          <a:p>
            <a:pPr>
              <a:buFont typeface="Wingdings 3" pitchFamily="18" charset="2"/>
              <a:buChar char="î"/>
            </a:pPr>
            <a:r>
              <a:rPr lang="en-US" dirty="0" smtClean="0"/>
              <a:t>Nov. 1926: Special Tribunal for the Defense of the State—wide admin powers including arrests w/o justification</a:t>
            </a:r>
          </a:p>
          <a:p>
            <a:pPr>
              <a:buFont typeface="Wingdings 3" pitchFamily="18" charset="2"/>
              <a:buChar char="î"/>
            </a:pPr>
            <a:endParaRPr lang="en-US" dirty="0" smtClean="0"/>
          </a:p>
          <a:p>
            <a:pPr>
              <a:buFont typeface="Wingdings 3" pitchFamily="18" charset="2"/>
              <a:buChar char="î"/>
            </a:pPr>
            <a:r>
              <a:rPr lang="en-US" dirty="0" smtClean="0"/>
              <a:t>Nov. 1926: OVRA established—secret police</a:t>
            </a:r>
          </a:p>
          <a:p>
            <a:pPr>
              <a:buFont typeface="Wingdings 3" pitchFamily="18" charset="2"/>
              <a:buChar char="î"/>
            </a:pPr>
            <a:endParaRPr lang="en-US" dirty="0" smtClean="0"/>
          </a:p>
          <a:p>
            <a:pPr>
              <a:buFont typeface="Wingdings 3" pitchFamily="18" charset="2"/>
              <a:buChar char="î"/>
            </a:pPr>
            <a:r>
              <a:rPr lang="en-US" dirty="0" smtClean="0"/>
              <a:t>Nov. 1926: all press freedom ended</a:t>
            </a:r>
          </a:p>
          <a:p>
            <a:pPr>
              <a:buFont typeface="Wingdings 3" pitchFamily="18" charset="2"/>
              <a:buChar char="î"/>
            </a:pPr>
            <a:endParaRPr lang="en-US"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371600"/>
            <a:ext cx="8503920" cy="5181600"/>
          </a:xfrm>
        </p:spPr>
        <p:txBody>
          <a:bodyPr>
            <a:normAutofit fontScale="85000" lnSpcReduction="10000"/>
          </a:bodyPr>
          <a:lstStyle/>
          <a:p>
            <a:r>
              <a:rPr lang="en-US" dirty="0" smtClean="0"/>
              <a:t>Mussolini, 1925-1928</a:t>
            </a:r>
          </a:p>
          <a:p>
            <a:endParaRPr lang="en-US" b="1" dirty="0" smtClean="0"/>
          </a:p>
          <a:p>
            <a:pPr>
              <a:buFont typeface="Wingdings 3" pitchFamily="18" charset="2"/>
              <a:buChar char="î"/>
            </a:pPr>
            <a:r>
              <a:rPr lang="en-US" dirty="0" smtClean="0"/>
              <a:t>Parliament: lost power to </a:t>
            </a:r>
            <a:r>
              <a:rPr lang="en-US" dirty="0" err="1" smtClean="0"/>
              <a:t>intiate</a:t>
            </a:r>
            <a:r>
              <a:rPr lang="en-US" dirty="0" smtClean="0"/>
              <a:t> laws; Mussolini responsible to King not parliament</a:t>
            </a:r>
          </a:p>
          <a:p>
            <a:pPr>
              <a:buFont typeface="Wingdings 3" pitchFamily="18" charset="2"/>
              <a:buChar char="î"/>
            </a:pPr>
            <a:r>
              <a:rPr lang="en-US" dirty="0" smtClean="0"/>
              <a:t>Local </a:t>
            </a:r>
            <a:r>
              <a:rPr lang="en-US" dirty="0" err="1" smtClean="0"/>
              <a:t>Govt</a:t>
            </a:r>
            <a:r>
              <a:rPr lang="en-US" dirty="0" smtClean="0"/>
              <a:t>: judges, civil servants &amp; teachers purged; elected councils eliminated; </a:t>
            </a:r>
            <a:r>
              <a:rPr lang="en-US" dirty="0" err="1" smtClean="0"/>
              <a:t>podestas</a:t>
            </a:r>
            <a:endParaRPr lang="en-US" dirty="0" smtClean="0"/>
          </a:p>
          <a:p>
            <a:pPr>
              <a:buFont typeface="Wingdings 3" pitchFamily="18" charset="2"/>
              <a:buChar char="î"/>
            </a:pPr>
            <a:r>
              <a:rPr lang="en-US" dirty="0" smtClean="0"/>
              <a:t>Judiciary: repressive administrative powers w/o need resort to former republican judicial system</a:t>
            </a:r>
          </a:p>
          <a:p>
            <a:pPr>
              <a:buFont typeface="Wingdings 3" pitchFamily="18" charset="2"/>
              <a:buChar char="î"/>
            </a:pPr>
            <a:r>
              <a:rPr lang="en-US" dirty="0" smtClean="0"/>
              <a:t>Trade Unions: strikes &amp; lockouts illegal, Fascist unions recognized as only legal unions</a:t>
            </a:r>
          </a:p>
          <a:p>
            <a:pPr>
              <a:buFont typeface="Wingdings 3" pitchFamily="18" charset="2"/>
              <a:buChar char="î"/>
            </a:pPr>
            <a:r>
              <a:rPr lang="en-US" dirty="0" smtClean="0"/>
              <a:t>Fascists: Mussolini centralized Party under his leadership</a:t>
            </a:r>
          </a:p>
          <a:p>
            <a:pPr>
              <a:buFont typeface="Wingdings 3" pitchFamily="18" charset="2"/>
              <a:buChar char="î"/>
            </a:pPr>
            <a:r>
              <a:rPr lang="en-US" dirty="0" smtClean="0"/>
              <a:t>Opponents: all non-Fascist parties banned</a:t>
            </a:r>
          </a:p>
          <a:p>
            <a:pPr>
              <a:buFont typeface="Wingdings 3" pitchFamily="18" charset="2"/>
              <a:buChar char="î"/>
            </a:pPr>
            <a:r>
              <a:rPr lang="en-US" dirty="0" smtClean="0"/>
              <a:t>Electoral Laws: plebiscite system replaced individually elected MPs</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143000"/>
          </a:xfrm>
        </p:spPr>
        <p:txBody>
          <a:bodyPr>
            <a:normAutofit/>
          </a:bodyPr>
          <a:lstStyle/>
          <a:p>
            <a:r>
              <a:rPr lang="en-US" b="1" dirty="0" smtClean="0"/>
              <a:t>Mussolini in Power: </a:t>
            </a:r>
            <a:br>
              <a:rPr lang="en-US" b="1" dirty="0" smtClean="0"/>
            </a:br>
            <a:r>
              <a:rPr lang="en-US" b="1" dirty="0" smtClean="0"/>
              <a:t>From PM to Dictator</a:t>
            </a:r>
            <a:endParaRPr lang="en-US" b="1" dirty="0"/>
          </a:p>
        </p:txBody>
      </p:sp>
      <p:sp>
        <p:nvSpPr>
          <p:cNvPr id="3" name="Content Placeholder 2"/>
          <p:cNvSpPr>
            <a:spLocks noGrp="1"/>
          </p:cNvSpPr>
          <p:nvPr>
            <p:ph sz="quarter" idx="1"/>
          </p:nvPr>
        </p:nvSpPr>
        <p:spPr/>
        <p:txBody>
          <a:bodyPr>
            <a:normAutofit lnSpcReduction="10000"/>
          </a:bodyPr>
          <a:lstStyle/>
          <a:p>
            <a:r>
              <a:rPr lang="en-US" dirty="0" smtClean="0"/>
              <a:t>November 1922: Problems Facing Mussolini</a:t>
            </a:r>
          </a:p>
          <a:p>
            <a:pPr marL="514350" indent="-514350">
              <a:buNone/>
            </a:pPr>
            <a:endParaRPr lang="en-US" dirty="0" smtClean="0"/>
          </a:p>
          <a:p>
            <a:pPr marL="514350" indent="-514350">
              <a:buFont typeface="Wingdings" pitchFamily="2" charset="2"/>
              <a:buChar char="Ø"/>
            </a:pPr>
            <a:r>
              <a:rPr lang="en-US" dirty="0" smtClean="0"/>
              <a:t>Mussolini had no detailed policies &amp; little experience as a leader</a:t>
            </a:r>
          </a:p>
          <a:p>
            <a:pPr marL="514350" indent="-514350">
              <a:buFont typeface="Wingdings" pitchFamily="2" charset="2"/>
              <a:buChar char="Ø"/>
            </a:pPr>
            <a:endParaRPr lang="en-US" dirty="0" smtClean="0"/>
          </a:p>
          <a:p>
            <a:pPr marL="514350" indent="-514350">
              <a:buFont typeface="Wingdings" pitchFamily="2" charset="2"/>
              <a:buChar char="Ø"/>
            </a:pPr>
            <a:r>
              <a:rPr lang="en-US" dirty="0" smtClean="0"/>
              <a:t>Mussolini’s coalition faced same problem as earlier ones</a:t>
            </a:r>
          </a:p>
          <a:p>
            <a:pPr marL="514350" indent="-514350">
              <a:buFont typeface="Wingdings" pitchFamily="2" charset="2"/>
              <a:buChar char="Ø"/>
            </a:pPr>
            <a:endParaRPr lang="en-US" dirty="0" smtClean="0"/>
          </a:p>
          <a:p>
            <a:pPr marL="514350" indent="-514350">
              <a:buFont typeface="Wingdings" pitchFamily="2" charset="2"/>
              <a:buChar char="Ø"/>
            </a:pPr>
            <a:r>
              <a:rPr lang="en-US" dirty="0" smtClean="0"/>
              <a:t>Fascist supporters split between moderates &amp; radicals</a:t>
            </a:r>
          </a:p>
          <a:p>
            <a:pPr>
              <a:buNone/>
            </a:pPr>
            <a:endParaRPr lang="en-US" dirty="0" smtClean="0"/>
          </a:p>
          <a:p>
            <a:pPr>
              <a:buNone/>
            </a:pP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p:txBody>
          <a:bodyPr/>
          <a:lstStyle/>
          <a:p>
            <a:r>
              <a:rPr lang="en-US" dirty="0" smtClean="0"/>
              <a:t>Mussolini, 1922-1924</a:t>
            </a:r>
          </a:p>
          <a:p>
            <a:endParaRPr lang="en-US" dirty="0" smtClean="0"/>
          </a:p>
          <a:p>
            <a:pPr>
              <a:buFont typeface="Wingdings 3" pitchFamily="18" charset="2"/>
              <a:buChar char=""/>
            </a:pPr>
            <a:r>
              <a:rPr lang="en-US" dirty="0" smtClean="0"/>
              <a:t>Why had Mussolini become Prime Minister?</a:t>
            </a:r>
          </a:p>
          <a:p>
            <a:pPr>
              <a:buFont typeface="Wingdings 3" pitchFamily="18" charset="2"/>
              <a:buChar char=""/>
            </a:pPr>
            <a:endParaRPr lang="en-US" dirty="0" smtClean="0"/>
          </a:p>
          <a:p>
            <a:pPr>
              <a:buFont typeface="Wingdings 3" pitchFamily="18" charset="2"/>
              <a:buChar char=""/>
            </a:pPr>
            <a:r>
              <a:rPr lang="en-US" dirty="0" smtClean="0"/>
              <a:t>Fascist Revolution or Effective Government?</a:t>
            </a:r>
          </a:p>
          <a:p>
            <a:pPr>
              <a:buFont typeface="Wingdings 3" pitchFamily="18" charset="2"/>
              <a:buChar char=""/>
            </a:pPr>
            <a:endParaRPr lang="en-US" dirty="0" smtClean="0"/>
          </a:p>
          <a:p>
            <a:pPr>
              <a:buFont typeface="Wingdings 3" pitchFamily="18" charset="2"/>
              <a:buChar char=""/>
            </a:pPr>
            <a:r>
              <a:rPr lang="en-US" dirty="0" smtClean="0"/>
              <a:t>Radical Changes or Moderate Normalization?</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527048"/>
            <a:ext cx="8503920" cy="4873752"/>
          </a:xfrm>
        </p:spPr>
        <p:txBody>
          <a:bodyPr>
            <a:normAutofit/>
          </a:bodyPr>
          <a:lstStyle/>
          <a:p>
            <a:r>
              <a:rPr lang="en-US" dirty="0" smtClean="0"/>
              <a:t>Mussolini, 1922-1924</a:t>
            </a:r>
          </a:p>
          <a:p>
            <a:endParaRPr lang="en-US" dirty="0" smtClean="0"/>
          </a:p>
          <a:p>
            <a:pPr>
              <a:buFont typeface="Wingdings 3" pitchFamily="18" charset="2"/>
              <a:buChar char="î"/>
            </a:pPr>
            <a:r>
              <a:rPr lang="en-US" dirty="0" smtClean="0"/>
              <a:t>Nov. 1922: Parliament passes vote of confidence in new govt.; grant Mussolini emergency powers, 1 yr.</a:t>
            </a:r>
          </a:p>
          <a:p>
            <a:pPr>
              <a:buFont typeface="Wingdings 3" pitchFamily="18" charset="2"/>
              <a:buChar char="î"/>
            </a:pPr>
            <a:endParaRPr lang="en-US" dirty="0" smtClean="0"/>
          </a:p>
          <a:p>
            <a:pPr>
              <a:buFont typeface="Wingdings 3" pitchFamily="18" charset="2"/>
              <a:buChar char="î"/>
            </a:pPr>
            <a:r>
              <a:rPr lang="en-US" dirty="0" smtClean="0"/>
              <a:t>Dec. 1922: Mussolini creates Grand Council, cabinet-like org. w/in Fascist Party—way to increase control</a:t>
            </a:r>
          </a:p>
          <a:p>
            <a:pPr>
              <a:buFont typeface="Wingdings 3" pitchFamily="18" charset="2"/>
              <a:buChar char="î"/>
            </a:pPr>
            <a:endParaRPr lang="en-US" dirty="0" smtClean="0"/>
          </a:p>
          <a:p>
            <a:pPr>
              <a:buFont typeface="Wingdings 3" pitchFamily="18" charset="2"/>
              <a:buChar char="î"/>
            </a:pPr>
            <a:r>
              <a:rPr lang="en-US" dirty="0" smtClean="0"/>
              <a:t>Jan. 1923: creates new militia paid by state—many from Fascist </a:t>
            </a:r>
            <a:r>
              <a:rPr lang="en-US" i="1" dirty="0" err="1" smtClean="0"/>
              <a:t>squadristi</a:t>
            </a:r>
            <a:r>
              <a:rPr lang="en-US" dirty="0" smtClean="0"/>
              <a:t> </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527048"/>
            <a:ext cx="8503920" cy="4873752"/>
          </a:xfrm>
        </p:spPr>
        <p:txBody>
          <a:bodyPr>
            <a:normAutofit/>
          </a:bodyPr>
          <a:lstStyle/>
          <a:p>
            <a:r>
              <a:rPr lang="en-US" dirty="0" smtClean="0"/>
              <a:t>Mussolini, 1922-1924</a:t>
            </a:r>
          </a:p>
          <a:p>
            <a:endParaRPr lang="en-US" dirty="0" smtClean="0"/>
          </a:p>
          <a:p>
            <a:pPr>
              <a:buFont typeface="Wingdings 3" pitchFamily="18" charset="2"/>
              <a:buChar char="î"/>
            </a:pPr>
            <a:r>
              <a:rPr lang="en-US" dirty="0" smtClean="0"/>
              <a:t>Oct. 1922 – Jan. 1923:</a:t>
            </a:r>
          </a:p>
          <a:p>
            <a:pPr marL="514350" indent="-514350">
              <a:buFont typeface="+mj-lt"/>
              <a:buAutoNum type="arabicPeriod"/>
            </a:pPr>
            <a:r>
              <a:rPr lang="en-US" dirty="0" smtClean="0"/>
              <a:t>Strengthening power in Fascist Party</a:t>
            </a:r>
          </a:p>
          <a:p>
            <a:pPr marL="514350" indent="-514350">
              <a:buFont typeface="+mj-lt"/>
              <a:buAutoNum type="arabicPeriod"/>
            </a:pPr>
            <a:r>
              <a:rPr lang="en-US" dirty="0" smtClean="0"/>
              <a:t>Moving towards authoritarianism instead of radical changes—passed policies favoring industrialists, agrarian landowners &amp; few for Church</a:t>
            </a:r>
          </a:p>
          <a:p>
            <a:pPr marL="514350" indent="-514350">
              <a:buFont typeface="+mj-lt"/>
              <a:buAutoNum type="arabicPeriod"/>
            </a:pPr>
            <a:r>
              <a:rPr lang="en-US" dirty="0" smtClean="0"/>
              <a:t>European econ0my improving</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527048"/>
            <a:ext cx="8503920" cy="4873752"/>
          </a:xfrm>
        </p:spPr>
        <p:txBody>
          <a:bodyPr>
            <a:normAutofit/>
          </a:bodyPr>
          <a:lstStyle/>
          <a:p>
            <a:r>
              <a:rPr lang="en-US" dirty="0" smtClean="0"/>
              <a:t>Mussolini, 1922-1924</a:t>
            </a:r>
          </a:p>
          <a:p>
            <a:endParaRPr lang="en-US" dirty="0" smtClean="0"/>
          </a:p>
          <a:p>
            <a:pPr>
              <a:buFont typeface="Wingdings 3" pitchFamily="18" charset="2"/>
              <a:buChar char="î"/>
            </a:pPr>
            <a:r>
              <a:rPr lang="en-US" dirty="0" smtClean="0"/>
              <a:t>Feb. 1923: Nationalist Association joins Fascist Party—strengthens moderate elements of party</a:t>
            </a:r>
          </a:p>
          <a:p>
            <a:pPr>
              <a:buFont typeface="Wingdings 3" pitchFamily="18" charset="2"/>
              <a:buChar char="î"/>
            </a:pPr>
            <a:endParaRPr lang="en-US" dirty="0" smtClean="0"/>
          </a:p>
          <a:p>
            <a:pPr>
              <a:buFont typeface="Wingdings 3" pitchFamily="18" charset="2"/>
              <a:buChar char="î"/>
            </a:pPr>
            <a:r>
              <a:rPr lang="en-US" dirty="0" smtClean="0"/>
              <a:t>Mussolini knew support of elites more important than support from radical elements of party</a:t>
            </a:r>
          </a:p>
          <a:p>
            <a:pPr>
              <a:buFont typeface="Wingdings 3" pitchFamily="18" charset="2"/>
              <a:buChar char="î"/>
            </a:pPr>
            <a:endParaRPr lang="en-US" dirty="0" smtClean="0"/>
          </a:p>
          <a:p>
            <a:pPr>
              <a:buFont typeface="Wingdings 3" pitchFamily="18" charset="2"/>
              <a:buChar char="î"/>
            </a:pPr>
            <a:r>
              <a:rPr lang="en-US" dirty="0" smtClean="0"/>
              <a:t>Use the powers of the state to reduce &amp; eliminate enemies</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1066800"/>
          </a:xfrm>
        </p:spPr>
        <p:txBody>
          <a:bodyPr>
            <a:normAutofit fontScale="90000"/>
          </a:bodyPr>
          <a:lstStyle/>
          <a:p>
            <a:r>
              <a:rPr lang="en-US" b="1" dirty="0" smtClean="0"/>
              <a:t>Mussolini in Power: </a:t>
            </a:r>
            <a:br>
              <a:rPr lang="en-US" b="1" dirty="0" smtClean="0"/>
            </a:br>
            <a:r>
              <a:rPr lang="en-US" b="1" dirty="0" smtClean="0"/>
              <a:t>From PM to Dictator</a:t>
            </a:r>
            <a:endParaRPr lang="en-US" dirty="0"/>
          </a:p>
        </p:txBody>
      </p:sp>
      <p:sp>
        <p:nvSpPr>
          <p:cNvPr id="3" name="Content Placeholder 2"/>
          <p:cNvSpPr>
            <a:spLocks noGrp="1"/>
          </p:cNvSpPr>
          <p:nvPr>
            <p:ph sz="quarter" idx="1"/>
          </p:nvPr>
        </p:nvSpPr>
        <p:spPr>
          <a:xfrm>
            <a:off x="301752" y="1527048"/>
            <a:ext cx="8503920" cy="4873752"/>
          </a:xfrm>
        </p:spPr>
        <p:txBody>
          <a:bodyPr>
            <a:normAutofit/>
          </a:bodyPr>
          <a:lstStyle/>
          <a:p>
            <a:r>
              <a:rPr lang="en-US" dirty="0" smtClean="0"/>
              <a:t>Mussolini, 1922-1924</a:t>
            </a:r>
          </a:p>
          <a:p>
            <a:endParaRPr lang="en-US" dirty="0" smtClean="0"/>
          </a:p>
          <a:p>
            <a:pPr>
              <a:buFont typeface="Wingdings 3" pitchFamily="18" charset="2"/>
              <a:buChar char="î"/>
            </a:pPr>
            <a:r>
              <a:rPr lang="en-US" dirty="0" smtClean="0"/>
              <a:t>Despite early successes his position as PM still weak</a:t>
            </a:r>
          </a:p>
          <a:p>
            <a:pPr>
              <a:buFont typeface="Wingdings 3" pitchFamily="18" charset="2"/>
              <a:buChar char="î"/>
            </a:pPr>
            <a:endParaRPr lang="en-US" dirty="0" smtClean="0"/>
          </a:p>
          <a:p>
            <a:pPr marL="514350" indent="-514350">
              <a:buFont typeface="+mj-lt"/>
              <a:buAutoNum type="arabicPeriod"/>
            </a:pPr>
            <a:r>
              <a:rPr lang="en-US" dirty="0" smtClean="0"/>
              <a:t>King could dismiss him at any time</a:t>
            </a:r>
          </a:p>
          <a:p>
            <a:pPr marL="514350" indent="-514350">
              <a:buFont typeface="+mj-lt"/>
              <a:buAutoNum type="arabicPeriod"/>
            </a:pPr>
            <a:r>
              <a:rPr lang="en-US" dirty="0" smtClean="0"/>
              <a:t>Parliament likely to cooperate w/a successor (small rep. of Fascist in parliament)</a:t>
            </a:r>
          </a:p>
          <a:p>
            <a:pPr marL="514350" indent="-514350">
              <a:buFont typeface="+mj-lt"/>
              <a:buAutoNum type="arabicPeriod"/>
            </a:pPr>
            <a:r>
              <a:rPr lang="en-US" dirty="0" smtClean="0"/>
              <a:t>Needed to control parliament</a:t>
            </a:r>
          </a:p>
          <a:p>
            <a:pPr marL="514350" indent="-514350">
              <a:buFont typeface="+mj-lt"/>
              <a:buAutoNum type="arabicPeriod"/>
            </a:pPr>
            <a:r>
              <a:rPr lang="en-US" dirty="0" smtClean="0"/>
              <a:t>Needed to change election laws to end proportional representation</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605</TotalTime>
  <Words>2127</Words>
  <Application>Microsoft Macintosh PowerPoint</Application>
  <PresentationFormat>On-screen Show (4:3)</PresentationFormat>
  <Paragraphs>254</Paragraphs>
  <Slides>33</Slides>
  <Notes>0</Notes>
  <HiddenSlides>0</HiddenSlides>
  <MMClips>0</MMClips>
  <ScaleCrop>false</ScaleCrop>
  <HeadingPairs>
    <vt:vector size="4" baseType="variant">
      <vt:variant>
        <vt:lpstr>Design Template</vt:lpstr>
      </vt:variant>
      <vt:variant>
        <vt:i4>1</vt:i4>
      </vt:variant>
      <vt:variant>
        <vt:lpstr>Slide Titles</vt:lpstr>
      </vt:variant>
      <vt:variant>
        <vt:i4>33</vt:i4>
      </vt:variant>
    </vt:vector>
  </HeadingPairs>
  <TitlesOfParts>
    <vt:vector size="34" baseType="lpstr">
      <vt:lpstr>Civic</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lpstr>Mussolini in Power:  From PM to Dictator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Mussolini in Power:  From PM to Dictator</dc:title>
  <dc:creator>Russ</dc:creator>
  <cp:lastModifiedBy>Russell Quinlan</cp:lastModifiedBy>
  <cp:revision>47</cp:revision>
  <dcterms:created xsi:type="dcterms:W3CDTF">2010-10-04T05:45:18Z</dcterms:created>
  <dcterms:modified xsi:type="dcterms:W3CDTF">2010-10-04T05:46:05Z</dcterms:modified>
</cp:coreProperties>
</file>